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20" r:id="rId3"/>
    <p:sldId id="322" r:id="rId4"/>
    <p:sldId id="321" r:id="rId5"/>
    <p:sldId id="327" r:id="rId6"/>
    <p:sldId id="324" r:id="rId7"/>
    <p:sldId id="32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3" autoAdjust="0"/>
  </p:normalViewPr>
  <p:slideViewPr>
    <p:cSldViewPr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80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26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3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80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15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76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4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6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8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62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5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1DA0F-0D71-486D-995D-BE2CBC7E8AD9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CD13E-4A68-42A3-9312-4CBC58D9C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05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509120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РЕАГУВАННЯ УПОВНОВАЖЕНИХ ПІДРОЗДІЛІВ НАЦІОНАЛЬНОЇ ПОЛІЦІЇ НА ФАКТИ ЖОРСТОКОГО ПОВОДЖЕННЯ З ДІТЬМИ, ЗОКРЕМА ДОМАШНЬОГО НАСИЛЬСТВА.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Рідний ґвалтівник. Чому на Прикарпатті діти страждають від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416"/>
            <a:ext cx="720080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9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604867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</a:t>
            </a:r>
            <a:r>
              <a:rPr lang="uk-UA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 дітям, які постраждали від жорстокого поводження, зокрема домашнього насильства органами </a:t>
            </a:r>
            <a:r>
              <a:rPr lang="uk-UA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НПУ </a:t>
            </a:r>
            <a:r>
              <a:rPr lang="uk-UA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uk-UA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цілодобове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 інформації,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вжиття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невідкладних заходів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реагування.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проникнення до житла чи іншого приміщення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її згоди або вмотивованого рішення суду у невідкладних випадках, пов’язаних з виникненням безпосередньої загрози життю або здоров’ю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наявності ознак кримінального правопорушення -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внесення відповідних відомостей до Єдиного реєстру досудових розслідувань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зв’язку з чим вживаються подальші слідчі (розшукові)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дії.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96361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4160"/>
            <a:ext cx="8640960" cy="647720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uk-UA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місці події поліцейський зобов'язаний:</a:t>
            </a:r>
          </a:p>
          <a:p>
            <a:pPr algn="just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З'ясувати обставини</a:t>
            </a:r>
          </a:p>
          <a:p>
            <a:pPr algn="just"/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Зупинити правопорушення. </a:t>
            </a:r>
          </a:p>
          <a:p>
            <a:pPr algn="just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необхідності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надати першу </a:t>
            </a:r>
            <a:r>
              <a:rPr lang="uk-UA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домедичну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допомогу, викликати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бригаду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екстреної (швидкої) медичної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допомоги.</a:t>
            </a:r>
          </a:p>
          <a:p>
            <a:pPr algn="just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є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 кримінального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правопорушення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повідомити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чергового про необхідність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прибуття СОГ та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інспектора ювенальної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превенції.</a:t>
            </a:r>
          </a:p>
          <a:p>
            <a:pPr algn="just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Вжити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належного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своєчасного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розслідування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Винесення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кривдникові термінового заборонного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 у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випадку, якщо кримінальне провадження не відкрите, або кривдник не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затриманий.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Впродовж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доби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факт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справах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400" b="1" dirty="0" smtClean="0"/>
          </a:p>
          <a:p>
            <a:pPr marL="0" indent="0" algn="just">
              <a:buNone/>
            </a:pPr>
            <a:r>
              <a:rPr lang="ru-RU" sz="4400" b="1" dirty="0" smtClean="0"/>
              <a:t>	</a:t>
            </a:r>
            <a:r>
              <a:rPr lang="ru-RU" sz="5100" b="1" dirty="0" err="1" smtClean="0"/>
              <a:t>Вжити</a:t>
            </a:r>
            <a:r>
              <a:rPr lang="ru-RU" sz="5100" b="1" dirty="0" smtClean="0"/>
              <a:t> </a:t>
            </a:r>
            <a:r>
              <a:rPr lang="ru-RU" sz="5100" b="1" dirty="0" err="1"/>
              <a:t>заходів</a:t>
            </a:r>
            <a:r>
              <a:rPr lang="ru-RU" sz="5100" b="1" dirty="0"/>
              <a:t>, </a:t>
            </a:r>
            <a:r>
              <a:rPr lang="ru-RU" sz="5100" b="1" dirty="0" err="1"/>
              <a:t>що</a:t>
            </a:r>
            <a:r>
              <a:rPr lang="ru-RU" sz="5100" b="1" dirty="0"/>
              <a:t> </a:t>
            </a:r>
            <a:r>
              <a:rPr lang="ru-RU" sz="5100" b="1" dirty="0" err="1"/>
              <a:t>передбачені</a:t>
            </a:r>
            <a:r>
              <a:rPr lang="ru-RU" sz="5100" b="1" dirty="0"/>
              <a:t> </a:t>
            </a:r>
            <a:r>
              <a:rPr lang="ru-RU" sz="5100" b="1" dirty="0" err="1"/>
              <a:t>Постановою</a:t>
            </a:r>
            <a:r>
              <a:rPr lang="ru-RU" sz="5100" b="1" dirty="0"/>
              <a:t> </a:t>
            </a:r>
            <a:r>
              <a:rPr lang="ru-RU" sz="5100" b="1" dirty="0" smtClean="0"/>
              <a:t>КМУ </a:t>
            </a:r>
            <a:r>
              <a:rPr lang="ru-RU" sz="5100" b="1" dirty="0" err="1"/>
              <a:t>від</a:t>
            </a:r>
            <a:r>
              <a:rPr lang="ru-RU" sz="5100" b="1" dirty="0"/>
              <a:t> </a:t>
            </a:r>
            <a:r>
              <a:rPr lang="ru-RU" sz="5100" b="1" dirty="0" smtClean="0"/>
              <a:t>3.10.2018 </a:t>
            </a:r>
            <a:r>
              <a:rPr lang="ru-RU" sz="5100" b="1" dirty="0"/>
              <a:t>року № 800 «</a:t>
            </a:r>
            <a:r>
              <a:rPr lang="ru-RU" sz="5100" b="1" dirty="0" err="1"/>
              <a:t>Деякі</a:t>
            </a:r>
            <a:r>
              <a:rPr lang="ru-RU" sz="5100" b="1" dirty="0"/>
              <a:t> </a:t>
            </a:r>
            <a:r>
              <a:rPr lang="ru-RU" sz="5100" b="1" dirty="0" err="1"/>
              <a:t>питання</a:t>
            </a:r>
            <a:r>
              <a:rPr lang="ru-RU" sz="5100" b="1" dirty="0"/>
              <a:t> </a:t>
            </a:r>
            <a:r>
              <a:rPr lang="ru-RU" sz="5100" b="1" dirty="0" err="1"/>
              <a:t>соціального</a:t>
            </a:r>
            <a:r>
              <a:rPr lang="ru-RU" sz="5100" b="1" dirty="0"/>
              <a:t> </a:t>
            </a:r>
            <a:r>
              <a:rPr lang="ru-RU" sz="5100" b="1" dirty="0" err="1"/>
              <a:t>захисту</a:t>
            </a:r>
            <a:r>
              <a:rPr lang="ru-RU" sz="5100" b="1" dirty="0"/>
              <a:t> </a:t>
            </a:r>
            <a:r>
              <a:rPr lang="ru-RU" sz="5100" b="1" dirty="0" err="1"/>
              <a:t>дітей</a:t>
            </a:r>
            <a:r>
              <a:rPr lang="ru-RU" sz="5100" b="1" dirty="0"/>
              <a:t>, </a:t>
            </a:r>
            <a:r>
              <a:rPr lang="ru-RU" sz="5100" b="1" dirty="0" err="1"/>
              <a:t>які</a:t>
            </a:r>
            <a:r>
              <a:rPr lang="ru-RU" sz="5100" b="1" dirty="0"/>
              <a:t> </a:t>
            </a:r>
            <a:r>
              <a:rPr lang="ru-RU" sz="5100" b="1" dirty="0" err="1"/>
              <a:t>перебувають</a:t>
            </a:r>
            <a:r>
              <a:rPr lang="ru-RU" sz="5100" b="1" dirty="0"/>
              <a:t> у </a:t>
            </a:r>
            <a:r>
              <a:rPr lang="ru-RU" sz="5100" b="1" dirty="0" err="1"/>
              <a:t>складних</a:t>
            </a:r>
            <a:r>
              <a:rPr lang="ru-RU" sz="5100" b="1" dirty="0"/>
              <a:t> </a:t>
            </a:r>
            <a:r>
              <a:rPr lang="ru-RU" sz="5100" b="1" dirty="0" err="1"/>
              <a:t>життєвих</a:t>
            </a:r>
            <a:r>
              <a:rPr lang="ru-RU" sz="5100" b="1" dirty="0"/>
              <a:t> </a:t>
            </a:r>
            <a:r>
              <a:rPr lang="ru-RU" sz="5100" b="1" dirty="0" err="1"/>
              <a:t>обставинах</a:t>
            </a:r>
            <a:r>
              <a:rPr lang="ru-RU" sz="5100" b="1" dirty="0"/>
              <a:t>, у тому </a:t>
            </a:r>
            <a:r>
              <a:rPr lang="ru-RU" sz="5100" b="1" dirty="0" err="1"/>
              <a:t>числі</a:t>
            </a:r>
            <a:r>
              <a:rPr lang="ru-RU" sz="5100" b="1" dirty="0"/>
              <a:t> таких, </a:t>
            </a:r>
            <a:r>
              <a:rPr lang="ru-RU" sz="5100" b="1" dirty="0" err="1"/>
              <a:t>що</a:t>
            </a:r>
            <a:r>
              <a:rPr lang="ru-RU" sz="5100" b="1" dirty="0"/>
              <a:t> </a:t>
            </a:r>
            <a:r>
              <a:rPr lang="ru-RU" sz="5100" b="1" dirty="0" err="1"/>
              <a:t>можуть</a:t>
            </a:r>
            <a:r>
              <a:rPr lang="ru-RU" sz="5100" b="1" dirty="0"/>
              <a:t> </a:t>
            </a:r>
            <a:r>
              <a:rPr lang="ru-RU" sz="5100" b="1" dirty="0" err="1"/>
              <a:t>загрожувати</a:t>
            </a:r>
            <a:r>
              <a:rPr lang="ru-RU" sz="5100" b="1" dirty="0"/>
              <a:t> </a:t>
            </a:r>
            <a:r>
              <a:rPr lang="ru-RU" sz="5100" b="1" dirty="0" err="1"/>
              <a:t>їх</a:t>
            </a:r>
            <a:r>
              <a:rPr lang="ru-RU" sz="5100" b="1" dirty="0"/>
              <a:t> </a:t>
            </a:r>
            <a:r>
              <a:rPr lang="ru-RU" sz="5100" b="1" dirty="0" err="1"/>
              <a:t>життю</a:t>
            </a:r>
            <a:r>
              <a:rPr lang="ru-RU" sz="5100" b="1" dirty="0"/>
              <a:t> та </a:t>
            </a:r>
            <a:r>
              <a:rPr lang="ru-RU" sz="5100" b="1" dirty="0" err="1"/>
              <a:t>здоров’ю</a:t>
            </a:r>
            <a:r>
              <a:rPr lang="ru-RU" sz="5100" b="1" dirty="0"/>
              <a:t>».</a:t>
            </a:r>
            <a:endParaRPr lang="ru-RU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3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Сексуальне насильство відносно дитини (стала свідком)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ювенальний інспектор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повинен детально розпитувати її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всі подробиці, </a:t>
            </a:r>
            <a:r>
              <a:rPr lang="uk-UA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пам’ятаючи,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що бажано, щоб дитина розказувала про все, що з нею сталось під час допиту в рамках кримінального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провадження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Сексуальне насилля: як уберегти дитину | Вісник Кременчу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7"/>
            <a:ext cx="4752528" cy="290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627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разі інформації про дитину, яка постраждала від жорстокого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поводження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-26640" y="1391384"/>
            <a:ext cx="4572000" cy="2901712"/>
            <a:chOff x="-35676" y="0"/>
            <a:chExt cx="4392160" cy="2901712"/>
          </a:xfrm>
        </p:grpSpPr>
        <p:sp>
          <p:nvSpPr>
            <p:cNvPr id="7" name="Прямоугольник с одним скругленным углом 6"/>
            <p:cNvSpPr/>
            <p:nvPr/>
          </p:nvSpPr>
          <p:spPr>
            <a:xfrm rot="16200000">
              <a:off x="727386" y="-727386"/>
              <a:ext cx="2901712" cy="4356484"/>
            </a:xfrm>
            <a:prstGeom prst="round1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-35676" y="59235"/>
              <a:ext cx="4356484" cy="23492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3576" tIns="163576" rIns="163576" bIns="1635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служба у справах </a:t>
              </a: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дітей</a:t>
              </a:r>
              <a:endParaRPr lang="uk-UA" sz="23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572000" y="1400195"/>
            <a:ext cx="4521003" cy="2901713"/>
            <a:chOff x="4356484" y="0"/>
            <a:chExt cx="4356484" cy="3132347"/>
          </a:xfrm>
        </p:grpSpPr>
        <p:sp>
          <p:nvSpPr>
            <p:cNvPr id="10" name="Прямоугольник с одним скругленным углом 9"/>
            <p:cNvSpPr/>
            <p:nvPr/>
          </p:nvSpPr>
          <p:spPr>
            <a:xfrm>
              <a:off x="4356484" y="0"/>
              <a:ext cx="4356484" cy="3132347"/>
            </a:xfrm>
            <a:prstGeom prst="round1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4356484" y="0"/>
              <a:ext cx="4356484" cy="23492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3576" tIns="163576" rIns="163576" bIns="1635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уповноважені підрозділи органів </a:t>
              </a:r>
              <a:r>
                <a:rPr lang="uk-UA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Національної </a:t>
              </a: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поліції</a:t>
              </a:r>
              <a:endParaRPr lang="uk-UA" sz="23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496" y="4293096"/>
            <a:ext cx="4561943" cy="2564904"/>
            <a:chOff x="0" y="3132347"/>
            <a:chExt cx="4356484" cy="3132348"/>
          </a:xfrm>
        </p:grpSpPr>
        <p:sp>
          <p:nvSpPr>
            <p:cNvPr id="13" name="Прямоугольник с одним скругленным углом 12"/>
            <p:cNvSpPr/>
            <p:nvPr/>
          </p:nvSpPr>
          <p:spPr>
            <a:xfrm rot="10800000">
              <a:off x="0" y="3132347"/>
              <a:ext cx="4356484" cy="3132347"/>
            </a:xfrm>
            <a:prstGeom prst="round1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0" y="3403910"/>
              <a:ext cx="4356484" cy="28607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3576" tIns="163576" rIns="163576" bIns="1635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фахівці </a:t>
              </a:r>
              <a:r>
                <a:rPr lang="uk-UA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із соціальної </a:t>
              </a: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роботи</a:t>
              </a:r>
              <a:endParaRPr lang="uk-UA" sz="23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48863" y="4292064"/>
            <a:ext cx="4554059" cy="2556285"/>
            <a:chOff x="4356484" y="3132347"/>
            <a:chExt cx="4356484" cy="3132348"/>
          </a:xfrm>
        </p:grpSpPr>
        <p:sp>
          <p:nvSpPr>
            <p:cNvPr id="16" name="Прямоугольник с одним скругленным углом 15"/>
            <p:cNvSpPr/>
            <p:nvPr/>
          </p:nvSpPr>
          <p:spPr>
            <a:xfrm rot="5400000">
              <a:off x="4968552" y="2520279"/>
              <a:ext cx="3132347" cy="4356484"/>
            </a:xfrm>
            <a:prstGeom prst="round1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7" name="TextBox 16"/>
            <p:cNvSpPr txBox="1"/>
            <p:nvPr/>
          </p:nvSpPr>
          <p:spPr>
            <a:xfrm>
              <a:off x="4356484" y="3915434"/>
              <a:ext cx="4356484" cy="23492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3576" tIns="163576" rIns="163576" bIns="1635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представники </a:t>
              </a:r>
              <a:r>
                <a:rPr lang="uk-UA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закладу охорони </a:t>
              </a:r>
              <a:r>
                <a:rPr lang="uk-UA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здоров’я</a:t>
              </a:r>
              <a:endParaRPr lang="uk-UA" sz="23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2327152" y="3187599"/>
            <a:ext cx="4500493" cy="1764193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Скругленный прямоугольник 4"/>
          <p:cNvSpPr txBox="1"/>
          <p:nvPr/>
        </p:nvSpPr>
        <p:spPr>
          <a:xfrm>
            <a:off x="2403732" y="3257258"/>
            <a:ext cx="4363337" cy="152998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невідкладне проведення оцінки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 безпеки дитини. </a:t>
            </a:r>
          </a:p>
        </p:txBody>
      </p:sp>
    </p:spTree>
    <p:extLst>
      <p:ext uri="{BB962C8B-B14F-4D97-AF65-F5344CB8AC3E}">
        <p14:creationId xmlns:p14="http://schemas.microsoft.com/office/powerpoint/2010/main" val="201396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311584" cy="60095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(підтвердження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під час проведення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рівня безпеки дитини фактів 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 її життю чи здоров’ю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вона може бути </a:t>
            </a: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негайно:</a:t>
            </a:r>
          </a:p>
          <a:p>
            <a:pPr algn="just"/>
            <a:r>
              <a:rPr lang="uk-UA" dirty="0" smtClean="0"/>
              <a:t> </a:t>
            </a:r>
            <a:r>
              <a:rPr lang="uk-UA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до закладу охорони здоров’я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(обстеження, допомога та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факту)</a:t>
            </a:r>
          </a:p>
          <a:p>
            <a:pPr algn="just"/>
            <a:r>
              <a:rPr lang="uk-UA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 влаштування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соціально-психологічної реабілітації дітей,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 підтримки дітей та сімей, у сім’ю патронатного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вихователя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b="1" dirty="0" smtClean="0"/>
              <a:t>(</a:t>
            </a:r>
            <a:r>
              <a:rPr lang="uk-UA" b="1" dirty="0"/>
              <a:t>ПКМУ від 3 жовтня 2018 р. № 800)</a:t>
            </a:r>
            <a:endParaRPr lang="uk-UA" dirty="0"/>
          </a:p>
        </p:txBody>
      </p:sp>
      <p:pic>
        <p:nvPicPr>
          <p:cNvPr id="4" name="Рисунок 3" descr="Дитина-сиро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5" y="4581129"/>
            <a:ext cx="212903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47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ПРОБЛЕМАТИКА ЖОРСТОКОГО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ПОВОДЖЕННЯ З ДІТЬМИ, ЗОКРЕМА ДОМАШНЬОГО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 ВРАХОВУЄТЬСЯ В РОБОТІ КАФЕДРИ ПОЛІЦЕЙСЬКОГО ПРАВА</a:t>
            </a:r>
            <a:endParaRPr lang="uk-UA" sz="2800" dirty="0" smtClean="0"/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нормотворчій діяльності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Просвітницька робота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кваліфікації (всі категорії)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враховується під час підготовки підручників, посібників, лекцій, методичних рекомендацій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та участь у тренінгах, круглих столах, конференціях тощо.</a:t>
            </a:r>
          </a:p>
          <a:p>
            <a:pPr algn="just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кваліфікації підрозділів превентивної діяльності та ювенальної превенції </a:t>
            </a: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(ОСОБЛИВА УВАГА)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7383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3048</TotalTime>
  <Words>439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 разі інформації про дитину, яка постраждала від жорстокого поводження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Глеб Бова</dc:creator>
  <cp:lastModifiedBy>Янчик</cp:lastModifiedBy>
  <cp:revision>234</cp:revision>
  <dcterms:created xsi:type="dcterms:W3CDTF">2019-04-22T08:19:09Z</dcterms:created>
  <dcterms:modified xsi:type="dcterms:W3CDTF">2020-06-19T06:30:10Z</dcterms:modified>
</cp:coreProperties>
</file>