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74" r:id="rId2"/>
    <p:sldId id="409" r:id="rId3"/>
    <p:sldId id="953" r:id="rId4"/>
    <p:sldId id="979" r:id="rId5"/>
    <p:sldId id="968" r:id="rId6"/>
    <p:sldId id="970" r:id="rId7"/>
    <p:sldId id="972" r:id="rId8"/>
    <p:sldId id="977" r:id="rId9"/>
    <p:sldId id="978" r:id="rId10"/>
    <p:sldId id="980" r:id="rId11"/>
    <p:sldId id="981" r:id="rId12"/>
    <p:sldId id="963" r:id="rId13"/>
  </p:sldIdLst>
  <p:sldSz cx="9144000" cy="5143500" type="screen16x9"/>
  <p:notesSz cx="6735763" cy="9866313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and INSTRUCTIONS" id="{05500FCB-E53B-D04D-82CA-51F0140D22FE}">
          <p14:sldIdLst>
            <p14:sldId id="274"/>
            <p14:sldId id="409"/>
            <p14:sldId id="953"/>
            <p14:sldId id="979"/>
            <p14:sldId id="968"/>
            <p14:sldId id="970"/>
            <p14:sldId id="972"/>
            <p14:sldId id="977"/>
            <p14:sldId id="978"/>
            <p14:sldId id="980"/>
            <p14:sldId id="981"/>
            <p14:sldId id="9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DEF"/>
    <a:srgbClr val="2899FC"/>
    <a:srgbClr val="269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9347" autoAdjust="0"/>
  </p:normalViewPr>
  <p:slideViewPr>
    <p:cSldViewPr snapToGrid="0" snapToObjects="1" showGuides="1">
      <p:cViewPr varScale="1">
        <p:scale>
          <a:sx n="74" d="100"/>
          <a:sy n="74" d="100"/>
        </p:scale>
        <p:origin x="162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F90B41-D070-4A79-B371-E5DBAE969B5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F0A6AEF6-224A-41E9-9796-7ACE361BCBEC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fr-CH" altLang="en-US" sz="1600" b="1" kern="1200" dirty="0">
            <a:solidFill>
              <a:schemeClr val="tx1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fr-CH" altLang="en-US" sz="1600" b="1" kern="1200" dirty="0">
            <a:solidFill>
              <a:schemeClr val="tx1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Детская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смертность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от насилия </a:t>
          </a:r>
          <a:endParaRPr lang="en-US" altLang="en-US" sz="11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AE4493BC-BDF0-4E44-B5A2-D4C52232E565}" type="parTrans" cxnId="{DFEC4A26-1999-460C-80DF-98E3A205574C}">
      <dgm:prSet/>
      <dgm:spPr/>
      <dgm:t>
        <a:bodyPr/>
        <a:lstStyle/>
        <a:p>
          <a:endParaRPr lang="en-US"/>
        </a:p>
      </dgm:t>
    </dgm:pt>
    <dgm:pt modelId="{71D41FB6-F382-434D-8EE8-4DAA0270B757}" type="sibTrans" cxnId="{DFEC4A26-1999-460C-80DF-98E3A205574C}">
      <dgm:prSet/>
      <dgm:spPr/>
      <dgm:t>
        <a:bodyPr/>
        <a:lstStyle/>
        <a:p>
          <a:endParaRPr lang="en-US"/>
        </a:p>
      </dgm:t>
    </dgm:pt>
    <dgm:pt modelId="{B649A83F-EFAB-45E2-870C-5F562840C099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Все другие случаи серьезного насилия, которые могли бы быть выявлены, но слабая система не позволила ни документирования случая, ни ответных действий</a:t>
          </a:r>
          <a:endParaRPr lang="en-US" altLang="en-US" sz="5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DC089F61-B791-48AA-A584-1E5914A4257D}" type="parTrans" cxnId="{9478C2E3-B019-4CE6-8481-20D50415BD34}">
      <dgm:prSet/>
      <dgm:spPr/>
      <dgm:t>
        <a:bodyPr/>
        <a:lstStyle/>
        <a:p>
          <a:endParaRPr lang="en-US"/>
        </a:p>
      </dgm:t>
    </dgm:pt>
    <dgm:pt modelId="{87B902C5-44DF-4B86-920A-DB214E097365}" type="sibTrans" cxnId="{9478C2E3-B019-4CE6-8481-20D50415BD34}">
      <dgm:prSet/>
      <dgm:spPr/>
      <dgm:t>
        <a:bodyPr/>
        <a:lstStyle/>
        <a:p>
          <a:endParaRPr lang="en-US"/>
        </a:p>
      </dgm:t>
    </dgm:pt>
    <dgm:pt modelId="{A2F8668D-8E06-45C1-82FC-C69E2B3D2B29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2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Все другие случаи насилия, которые не были выявлены</a:t>
          </a:r>
          <a:r>
            <a:rPr lang="fr-CH" altLang="en-US" sz="2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…</a:t>
          </a:r>
        </a:p>
      </dgm:t>
    </dgm:pt>
    <dgm:pt modelId="{87DA6BEA-6923-4A30-95C4-F7E2CAA63607}" type="parTrans" cxnId="{6DEB659E-9F1E-4270-BD17-AD7DB2A92134}">
      <dgm:prSet/>
      <dgm:spPr/>
      <dgm:t>
        <a:bodyPr/>
        <a:lstStyle/>
        <a:p>
          <a:endParaRPr lang="en-US"/>
        </a:p>
      </dgm:t>
    </dgm:pt>
    <dgm:pt modelId="{4EC92EBC-30A0-4F3E-B040-9B36AF041538}" type="sibTrans" cxnId="{6DEB659E-9F1E-4270-BD17-AD7DB2A92134}">
      <dgm:prSet/>
      <dgm:spPr/>
      <dgm:t>
        <a:bodyPr/>
        <a:lstStyle/>
        <a:p>
          <a:endParaRPr lang="en-US"/>
        </a:p>
      </dgm:t>
    </dgm:pt>
    <dgm:pt modelId="{888E2008-AB1F-4882-86F8-E751E59355C1}" type="pres">
      <dgm:prSet presAssocID="{8EF90B41-D070-4A79-B371-E5DBAE969B58}" presName="Name0" presStyleCnt="0">
        <dgm:presLayoutVars>
          <dgm:dir/>
          <dgm:animLvl val="lvl"/>
          <dgm:resizeHandles val="exact"/>
        </dgm:presLayoutVars>
      </dgm:prSet>
      <dgm:spPr/>
    </dgm:pt>
    <dgm:pt modelId="{87A7E40A-2295-45E0-A29B-CFA859670261}" type="pres">
      <dgm:prSet presAssocID="{F0A6AEF6-224A-41E9-9796-7ACE361BCBEC}" presName="Name8" presStyleCnt="0"/>
      <dgm:spPr/>
    </dgm:pt>
    <dgm:pt modelId="{7CB79C58-16BE-4B25-8196-B5365CC2935A}" type="pres">
      <dgm:prSet presAssocID="{F0A6AEF6-224A-41E9-9796-7ACE361BCBEC}" presName="level" presStyleLbl="node1" presStyleIdx="0" presStyleCnt="3">
        <dgm:presLayoutVars>
          <dgm:chMax val="1"/>
          <dgm:bulletEnabled val="1"/>
        </dgm:presLayoutVars>
      </dgm:prSet>
      <dgm:spPr/>
    </dgm:pt>
    <dgm:pt modelId="{1E671B21-006F-44FC-A1BD-6807E95F3212}" type="pres">
      <dgm:prSet presAssocID="{F0A6AEF6-224A-41E9-9796-7ACE361BCBE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6E82D03-99EA-41CA-ACEC-CD2BE53E8633}" type="pres">
      <dgm:prSet presAssocID="{B649A83F-EFAB-45E2-870C-5F562840C099}" presName="Name8" presStyleCnt="0"/>
      <dgm:spPr/>
    </dgm:pt>
    <dgm:pt modelId="{2D71C86F-CC93-42DD-8F32-C4C5C90E813B}" type="pres">
      <dgm:prSet presAssocID="{B649A83F-EFAB-45E2-870C-5F562840C099}" presName="level" presStyleLbl="node1" presStyleIdx="1" presStyleCnt="3">
        <dgm:presLayoutVars>
          <dgm:chMax val="1"/>
          <dgm:bulletEnabled val="1"/>
        </dgm:presLayoutVars>
      </dgm:prSet>
      <dgm:spPr/>
    </dgm:pt>
    <dgm:pt modelId="{70B210FE-30E3-4E4D-8246-C26CE9E9707B}" type="pres">
      <dgm:prSet presAssocID="{B649A83F-EFAB-45E2-870C-5F562840C09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58886BD-962E-45B5-8476-1F5DF18A9B62}" type="pres">
      <dgm:prSet presAssocID="{A2F8668D-8E06-45C1-82FC-C69E2B3D2B29}" presName="Name8" presStyleCnt="0"/>
      <dgm:spPr/>
    </dgm:pt>
    <dgm:pt modelId="{4F029B7A-A66D-4FE1-B8C0-5FDE69045C40}" type="pres">
      <dgm:prSet presAssocID="{A2F8668D-8E06-45C1-82FC-C69E2B3D2B29}" presName="level" presStyleLbl="node1" presStyleIdx="2" presStyleCnt="3" custScaleY="46318">
        <dgm:presLayoutVars>
          <dgm:chMax val="1"/>
          <dgm:bulletEnabled val="1"/>
        </dgm:presLayoutVars>
      </dgm:prSet>
      <dgm:spPr/>
    </dgm:pt>
    <dgm:pt modelId="{D370BA2D-9791-413D-BD0C-AF97F27831C8}" type="pres">
      <dgm:prSet presAssocID="{A2F8668D-8E06-45C1-82FC-C69E2B3D2B2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FEC4A26-1999-460C-80DF-98E3A205574C}" srcId="{8EF90B41-D070-4A79-B371-E5DBAE969B58}" destId="{F0A6AEF6-224A-41E9-9796-7ACE361BCBEC}" srcOrd="0" destOrd="0" parTransId="{AE4493BC-BDF0-4E44-B5A2-D4C52232E565}" sibTransId="{71D41FB6-F382-434D-8EE8-4DAA0270B757}"/>
    <dgm:cxn modelId="{9ECA695E-72AB-49BB-A922-6863FB5A87B4}" type="presOf" srcId="{A2F8668D-8E06-45C1-82FC-C69E2B3D2B29}" destId="{D370BA2D-9791-413D-BD0C-AF97F27831C8}" srcOrd="1" destOrd="0" presId="urn:microsoft.com/office/officeart/2005/8/layout/pyramid1"/>
    <dgm:cxn modelId="{2A08855F-E246-403C-9D53-B3A17F89B80C}" type="presOf" srcId="{B649A83F-EFAB-45E2-870C-5F562840C099}" destId="{70B210FE-30E3-4E4D-8246-C26CE9E9707B}" srcOrd="1" destOrd="0" presId="urn:microsoft.com/office/officeart/2005/8/layout/pyramid1"/>
    <dgm:cxn modelId="{E1DBCD4A-14E6-413E-96C0-448D004B2193}" type="presOf" srcId="{8EF90B41-D070-4A79-B371-E5DBAE969B58}" destId="{888E2008-AB1F-4882-86F8-E751E59355C1}" srcOrd="0" destOrd="0" presId="urn:microsoft.com/office/officeart/2005/8/layout/pyramid1"/>
    <dgm:cxn modelId="{7B0C4A85-D0EC-4AC7-B093-37E7173AAEA0}" type="presOf" srcId="{B649A83F-EFAB-45E2-870C-5F562840C099}" destId="{2D71C86F-CC93-42DD-8F32-C4C5C90E813B}" srcOrd="0" destOrd="0" presId="urn:microsoft.com/office/officeart/2005/8/layout/pyramid1"/>
    <dgm:cxn modelId="{6DEB659E-9F1E-4270-BD17-AD7DB2A92134}" srcId="{8EF90B41-D070-4A79-B371-E5DBAE969B58}" destId="{A2F8668D-8E06-45C1-82FC-C69E2B3D2B29}" srcOrd="2" destOrd="0" parTransId="{87DA6BEA-6923-4A30-95C4-F7E2CAA63607}" sibTransId="{4EC92EBC-30A0-4F3E-B040-9B36AF041538}"/>
    <dgm:cxn modelId="{FF4C8EB4-327A-4303-9E07-270D57887EC3}" type="presOf" srcId="{F0A6AEF6-224A-41E9-9796-7ACE361BCBEC}" destId="{1E671B21-006F-44FC-A1BD-6807E95F3212}" srcOrd="1" destOrd="0" presId="urn:microsoft.com/office/officeart/2005/8/layout/pyramid1"/>
    <dgm:cxn modelId="{D7B3C8D3-DF32-41AA-8746-971F38676901}" type="presOf" srcId="{F0A6AEF6-224A-41E9-9796-7ACE361BCBEC}" destId="{7CB79C58-16BE-4B25-8196-B5365CC2935A}" srcOrd="0" destOrd="0" presId="urn:microsoft.com/office/officeart/2005/8/layout/pyramid1"/>
    <dgm:cxn modelId="{9478C2E3-B019-4CE6-8481-20D50415BD34}" srcId="{8EF90B41-D070-4A79-B371-E5DBAE969B58}" destId="{B649A83F-EFAB-45E2-870C-5F562840C099}" srcOrd="1" destOrd="0" parTransId="{DC089F61-B791-48AA-A584-1E5914A4257D}" sibTransId="{87B902C5-44DF-4B86-920A-DB214E097365}"/>
    <dgm:cxn modelId="{E728CCEF-3571-4C84-8340-BEF11AF62674}" type="presOf" srcId="{A2F8668D-8E06-45C1-82FC-C69E2B3D2B29}" destId="{4F029B7A-A66D-4FE1-B8C0-5FDE69045C40}" srcOrd="0" destOrd="0" presId="urn:microsoft.com/office/officeart/2005/8/layout/pyramid1"/>
    <dgm:cxn modelId="{FD5F778A-CB3A-4842-81F7-C547C0264184}" type="presParOf" srcId="{888E2008-AB1F-4882-86F8-E751E59355C1}" destId="{87A7E40A-2295-45E0-A29B-CFA859670261}" srcOrd="0" destOrd="0" presId="urn:microsoft.com/office/officeart/2005/8/layout/pyramid1"/>
    <dgm:cxn modelId="{CBF201CA-EEAA-4167-BBC4-40F418055475}" type="presParOf" srcId="{87A7E40A-2295-45E0-A29B-CFA859670261}" destId="{7CB79C58-16BE-4B25-8196-B5365CC2935A}" srcOrd="0" destOrd="0" presId="urn:microsoft.com/office/officeart/2005/8/layout/pyramid1"/>
    <dgm:cxn modelId="{E0818592-B36A-4348-B895-AC74D83F73D5}" type="presParOf" srcId="{87A7E40A-2295-45E0-A29B-CFA859670261}" destId="{1E671B21-006F-44FC-A1BD-6807E95F3212}" srcOrd="1" destOrd="0" presId="urn:microsoft.com/office/officeart/2005/8/layout/pyramid1"/>
    <dgm:cxn modelId="{7836FCC2-BB28-42D9-AFD3-C29A649AF934}" type="presParOf" srcId="{888E2008-AB1F-4882-86F8-E751E59355C1}" destId="{A6E82D03-99EA-41CA-ACEC-CD2BE53E8633}" srcOrd="1" destOrd="0" presId="urn:microsoft.com/office/officeart/2005/8/layout/pyramid1"/>
    <dgm:cxn modelId="{2FD24868-3513-4EED-B0CD-49027FD97FD1}" type="presParOf" srcId="{A6E82D03-99EA-41CA-ACEC-CD2BE53E8633}" destId="{2D71C86F-CC93-42DD-8F32-C4C5C90E813B}" srcOrd="0" destOrd="0" presId="urn:microsoft.com/office/officeart/2005/8/layout/pyramid1"/>
    <dgm:cxn modelId="{A724211B-148A-42FF-87C4-D10691DEECD9}" type="presParOf" srcId="{A6E82D03-99EA-41CA-ACEC-CD2BE53E8633}" destId="{70B210FE-30E3-4E4D-8246-C26CE9E9707B}" srcOrd="1" destOrd="0" presId="urn:microsoft.com/office/officeart/2005/8/layout/pyramid1"/>
    <dgm:cxn modelId="{C0201C39-9DDF-404F-ADF2-EEDFF94F688D}" type="presParOf" srcId="{888E2008-AB1F-4882-86F8-E751E59355C1}" destId="{058886BD-962E-45B5-8476-1F5DF18A9B62}" srcOrd="2" destOrd="0" presId="urn:microsoft.com/office/officeart/2005/8/layout/pyramid1"/>
    <dgm:cxn modelId="{D9A23747-964F-47E7-BAEA-0C96BEFAAAC3}" type="presParOf" srcId="{058886BD-962E-45B5-8476-1F5DF18A9B62}" destId="{4F029B7A-A66D-4FE1-B8C0-5FDE69045C40}" srcOrd="0" destOrd="0" presId="urn:microsoft.com/office/officeart/2005/8/layout/pyramid1"/>
    <dgm:cxn modelId="{753B660D-C372-44A1-A0B7-FDE17E8C14A5}" type="presParOf" srcId="{058886BD-962E-45B5-8476-1F5DF18A9B62}" destId="{D370BA2D-9791-413D-BD0C-AF97F27831C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79C58-16BE-4B25-8196-B5365CC2935A}">
      <dsp:nvSpPr>
        <dsp:cNvPr id="0" name=""/>
        <dsp:cNvSpPr/>
      </dsp:nvSpPr>
      <dsp:spPr>
        <a:xfrm>
          <a:off x="2036897" y="0"/>
          <a:ext cx="2784205" cy="1587659"/>
        </a:xfrm>
        <a:prstGeom prst="trapezoid">
          <a:avLst>
            <a:gd name="adj" fmla="val 876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fr-CH" altLang="en-US" sz="1600" b="1" kern="1200" dirty="0">
            <a:solidFill>
              <a:schemeClr val="tx1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lang="fr-CH" altLang="en-US" sz="1600" b="1" kern="1200" dirty="0">
            <a:solidFill>
              <a:schemeClr val="tx1"/>
            </a:solidFill>
            <a:latin typeface="Arial" panose="020B0604020202020204" pitchFamily="34" charset="0"/>
            <a:ea typeface="+mn-ea"/>
            <a:cs typeface="+mn-cs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Детская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смертность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от насилия </a:t>
          </a:r>
          <a:endParaRPr lang="en-US" altLang="en-US" sz="11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2036897" y="0"/>
        <a:ext cx="2784205" cy="1587659"/>
      </dsp:txXfrm>
    </dsp:sp>
    <dsp:sp modelId="{2D71C86F-CC93-42DD-8F32-C4C5C90E813B}">
      <dsp:nvSpPr>
        <dsp:cNvPr id="0" name=""/>
        <dsp:cNvSpPr/>
      </dsp:nvSpPr>
      <dsp:spPr>
        <a:xfrm>
          <a:off x="644794" y="1587659"/>
          <a:ext cx="5568411" cy="1587659"/>
        </a:xfrm>
        <a:prstGeom prst="trapezoid">
          <a:avLst>
            <a:gd name="adj" fmla="val 876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18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Все другие случаи серьезного насилия, которые могли бы быть выявлены, но слабая система не позволила ни документирования случая, ни ответных действий</a:t>
          </a:r>
          <a:endParaRPr lang="en-US" altLang="en-US" sz="5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1619266" y="1587659"/>
        <a:ext cx="3619467" cy="1587659"/>
      </dsp:txXfrm>
    </dsp:sp>
    <dsp:sp modelId="{4F029B7A-A66D-4FE1-B8C0-5FDE69045C40}">
      <dsp:nvSpPr>
        <dsp:cNvPr id="0" name=""/>
        <dsp:cNvSpPr/>
      </dsp:nvSpPr>
      <dsp:spPr>
        <a:xfrm>
          <a:off x="0" y="3175318"/>
          <a:ext cx="6858000" cy="735372"/>
        </a:xfrm>
        <a:prstGeom prst="trapezoid">
          <a:avLst>
            <a:gd name="adj" fmla="val 876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altLang="en-US" sz="2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Все другие случаи насилия, которые не были выявлены</a:t>
          </a:r>
          <a:r>
            <a:rPr lang="fr-CH" altLang="en-US" sz="20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…</a:t>
          </a:r>
        </a:p>
      </dsp:txBody>
      <dsp:txXfrm>
        <a:off x="1200149" y="3175318"/>
        <a:ext cx="4457700" cy="735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029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DAB3B18D-59C2-934C-AB88-2F19D843FB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AB95E1F-0E16-9041-B7F2-F780B1DFE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5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3538" y="284163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712852"/>
            <a:ext cx="5695528" cy="5179628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3A406-D337-4D22-B1E6-842080DC104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1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3A406-D337-4D22-B1E6-842080DC10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67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5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FB53A-14F9-1B4A-8875-FF18955CD1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>
            <a:extLst>
              <a:ext uri="{FF2B5EF4-FFF2-40B4-BE49-F238E27FC236}">
                <a16:creationId xmlns:a16="http://schemas.microsoft.com/office/drawing/2014/main" id="{6EF2B266-EF3B-4FB0-B569-8D88BD54D8A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latin typeface="Arial Narrow" panose="020B0606020202030204" pitchFamily="34" charset="0"/>
              </a:rPr>
              <a:t>Child protection in CEE/CIS</a:t>
            </a:r>
          </a:p>
        </p:txBody>
      </p:sp>
      <p:sp>
        <p:nvSpPr>
          <p:cNvPr id="19459" name="Rectangle 6">
            <a:extLst>
              <a:ext uri="{FF2B5EF4-FFF2-40B4-BE49-F238E27FC236}">
                <a16:creationId xmlns:a16="http://schemas.microsoft.com/office/drawing/2014/main" id="{DC492A8D-3145-48A3-823C-3A4DE3ED2EE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000">
                <a:latin typeface="Arial Narrow" panose="020B0606020202030204" pitchFamily="34" charset="0"/>
              </a:rPr>
              <a:t>UNICEF Regional Office CEE/CIS</a:t>
            </a:r>
          </a:p>
        </p:txBody>
      </p:sp>
      <p:sp>
        <p:nvSpPr>
          <p:cNvPr id="19460" name="Rectangle 7">
            <a:extLst>
              <a:ext uri="{FF2B5EF4-FFF2-40B4-BE49-F238E27FC236}">
                <a16:creationId xmlns:a16="http://schemas.microsoft.com/office/drawing/2014/main" id="{9308FAB2-80E8-47D0-B64A-6169615417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B1936959-A152-4DD8-ABE5-499F5A0A74C7}" type="slidenum">
              <a:rPr lang="en-US" altLang="en-US" sz="1000" smtClean="0">
                <a:latin typeface="Arial Narrow" panose="020B0606020202030204" pitchFamily="34" charset="0"/>
              </a:rPr>
              <a:pPr/>
              <a:t>3</a:t>
            </a:fld>
            <a:endParaRPr lang="en-US" altLang="en-US" sz="1000">
              <a:latin typeface="Arial Narrow" panose="020B0606020202030204" pitchFamily="34" charset="0"/>
            </a:endParaRPr>
          </a:p>
        </p:txBody>
      </p:sp>
      <p:sp>
        <p:nvSpPr>
          <p:cNvPr id="19461" name="Rectangle 2">
            <a:extLst>
              <a:ext uri="{FF2B5EF4-FFF2-40B4-BE49-F238E27FC236}">
                <a16:creationId xmlns:a16="http://schemas.microsoft.com/office/drawing/2014/main" id="{5DF7A13D-0DD5-4D25-BB44-C8ABBFB8EF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54CCCC48-8332-4678-AC94-A18CFBC8B1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26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18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38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09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51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5E1F-0E16-9041-B7F2-F780B1DFEBE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64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06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0" y="742950"/>
            <a:ext cx="9144000" cy="4000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B7CC4F5-F26B-4A77-A34A-A71220ACCE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UNICEF Regional office CEE/CIS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12FBDE6-520A-44EA-9DB7-872D1B6ADFC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CBF14-B6DD-4E52-BC1C-B128010A2C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575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_White_Bulle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79968" y="0"/>
            <a:ext cx="7772400" cy="857251"/>
          </a:xfrm>
          <a:prstGeom prst="rect">
            <a:avLst/>
          </a:prstGeom>
        </p:spPr>
        <p:txBody>
          <a:bodyPr lIns="0" tIns="0" rIns="0" anchor="b"/>
          <a:lstStyle>
            <a:lvl1pPr algn="l">
              <a:lnSpc>
                <a:spcPts val="2700"/>
              </a:lnSpc>
              <a:defRPr sz="2600" b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9440" y="1247775"/>
            <a:ext cx="8237454" cy="34451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defRPr sz="2000">
                <a:latin typeface="Arial"/>
                <a:cs typeface="Arial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</a:lstStyle>
          <a:p>
            <a:pPr lvl="0"/>
            <a:r>
              <a:rPr lang="en-US" dirty="0"/>
              <a:t>Click to edit first level of bulleted text</a:t>
            </a:r>
          </a:p>
          <a:p>
            <a:pPr lvl="1"/>
            <a:r>
              <a:rPr lang="en-US" dirty="0"/>
              <a:t>Click to edit second level of bulleted text</a:t>
            </a:r>
          </a:p>
          <a:p>
            <a:pPr lvl="2"/>
            <a:r>
              <a:rPr lang="en-US" dirty="0"/>
              <a:t>Click to edit third level of bulleted text</a:t>
            </a:r>
          </a:p>
          <a:p>
            <a:pPr lvl="3"/>
            <a:r>
              <a:rPr lang="en-US" dirty="0"/>
              <a:t>Click to edit fourth level of bulleted 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9537" y="4692923"/>
            <a:ext cx="478263" cy="273844"/>
          </a:xfrm>
          <a:prstGeom prst="rect">
            <a:avLst/>
          </a:prstGeom>
        </p:spPr>
        <p:txBody>
          <a:bodyPr/>
          <a:lstStyle/>
          <a:p>
            <a:fld id="{20E72F2D-B2AC-6244-8A61-4DB2981BEBB5}" type="slidenum">
              <a:rPr lang="en-US" sz="1000" smtClean="0">
                <a:solidFill>
                  <a:srgbClr val="595959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595959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8" name="Picture 7" descr="logo_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65997" y="4773439"/>
            <a:ext cx="972741" cy="23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451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4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4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36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4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UNICEF Regional office CEE/CIS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1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UNICEF Regional office CEE/CIS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306C9-9015-2443-9079-7DD3ECAFD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9143999" cy="5143500"/>
          </a:xfrm>
          <a:prstGeom prst="rect">
            <a:avLst/>
          </a:prstGeom>
          <a:solidFill>
            <a:srgbClr val="00AD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3" y="342361"/>
            <a:ext cx="874395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Прекращение насилия 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против детей в Украине</a:t>
            </a:r>
            <a:endParaRPr lang="en-US" sz="3200" b="1" dirty="0">
              <a:solidFill>
                <a:schemeClr val="bg1"/>
              </a:solidFill>
            </a:endParaRPr>
          </a:p>
          <a:p>
            <a:endParaRPr lang="en-US" sz="1800" b="1" dirty="0">
              <a:solidFill>
                <a:schemeClr val="bg1"/>
              </a:solidFill>
            </a:endParaRPr>
          </a:p>
          <a:p>
            <a:pPr marL="53975"/>
            <a:r>
              <a:rPr lang="ru-RU" sz="2000" b="1" dirty="0">
                <a:solidFill>
                  <a:schemeClr val="bg1"/>
                </a:solidFill>
              </a:rPr>
              <a:t>Международная конференция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  <a:p>
            <a:pPr marL="53975"/>
            <a:r>
              <a:rPr lang="en-US" sz="2000" b="1" dirty="0">
                <a:solidFill>
                  <a:schemeClr val="bg1"/>
                </a:solidFill>
              </a:rPr>
              <a:t>19 </a:t>
            </a:r>
            <a:r>
              <a:rPr lang="ru-RU" sz="2000" b="1" dirty="0">
                <a:solidFill>
                  <a:schemeClr val="bg1"/>
                </a:solidFill>
              </a:rPr>
              <a:t>июня</a:t>
            </a:r>
            <a:r>
              <a:rPr lang="en-US" sz="2000" b="1" dirty="0">
                <a:solidFill>
                  <a:schemeClr val="bg1"/>
                </a:solidFill>
              </a:rPr>
              <a:t> 2020</a:t>
            </a:r>
          </a:p>
          <a:p>
            <a:pPr marL="53975"/>
            <a:endParaRPr lang="ru-RU" sz="2000" b="1" dirty="0">
              <a:solidFill>
                <a:schemeClr val="bg1"/>
              </a:solidFill>
            </a:endParaRPr>
          </a:p>
          <a:p>
            <a:pPr marL="53975"/>
            <a:endParaRPr lang="ru-RU" sz="2000" b="1" dirty="0">
              <a:solidFill>
                <a:schemeClr val="bg1"/>
              </a:solidFill>
            </a:endParaRPr>
          </a:p>
          <a:p>
            <a:pPr marL="53975"/>
            <a:endParaRPr lang="en-US" sz="2000" b="1" dirty="0">
              <a:solidFill>
                <a:schemeClr val="bg1"/>
              </a:solidFill>
            </a:endParaRPr>
          </a:p>
          <a:p>
            <a:pPr marL="53975"/>
            <a:r>
              <a:rPr lang="ru-RU" sz="2000" b="1" dirty="0" err="1">
                <a:solidFill>
                  <a:schemeClr val="bg1"/>
                </a:solidFill>
              </a:rPr>
              <a:t>Наира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Аветисян</a:t>
            </a:r>
            <a:endParaRPr lang="en-US" sz="2000" b="1" dirty="0">
              <a:solidFill>
                <a:schemeClr val="bg1"/>
              </a:solidFill>
            </a:endParaRPr>
          </a:p>
          <a:p>
            <a:pPr marL="53975"/>
            <a:r>
              <a:rPr lang="ru-RU" sz="2000" b="1" dirty="0">
                <a:solidFill>
                  <a:schemeClr val="bg1"/>
                </a:solidFill>
              </a:rPr>
              <a:t>Руководитель секции Защиты детей</a:t>
            </a:r>
            <a:endParaRPr lang="en-US" sz="2000" b="1" dirty="0">
              <a:solidFill>
                <a:schemeClr val="bg1"/>
              </a:solidFill>
            </a:endParaRPr>
          </a:p>
          <a:p>
            <a:pPr marL="53975"/>
            <a:r>
              <a:rPr lang="ru-RU" sz="2000" b="1" dirty="0">
                <a:solidFill>
                  <a:schemeClr val="bg1"/>
                </a:solidFill>
              </a:rPr>
              <a:t>ЮНИСЕФ Украина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994631-8321-44B3-953A-AD9E5C567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547" y="4618259"/>
            <a:ext cx="1508009" cy="3657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1A0B57-D129-4E6D-9ED0-7AC44851E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401" y="823648"/>
            <a:ext cx="1112875" cy="34024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AF8401-1105-486D-A8E9-C4497A98F8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6588" y="1256037"/>
            <a:ext cx="1112875" cy="29700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5B5BE0-2999-452D-84CC-8164AF0062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3775" y="1922344"/>
            <a:ext cx="939431" cy="230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79844" y="1389"/>
          <a:ext cx="5317397" cy="921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Photo Editor Photo" r:id="rId4" imgW="8352381" imgH="1448002" progId="MSPhotoEd.3">
                  <p:embed/>
                </p:oleObj>
              </mc:Choice>
              <mc:Fallback>
                <p:oleObj name="Photo Editor Photo" r:id="rId4" imgW="8352381" imgH="1448002" progId="MSPhotoEd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844" y="1389"/>
                        <a:ext cx="5317397" cy="9212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8" descr="C:\Users\morgan\Pictures\COE-Logo-Quadr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356" y="15377"/>
            <a:ext cx="594066" cy="47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9" descr="C:\Users\HONKO\AppData\Local\Microsoft\Windows\Temporary Internet Files\Content.Outlook\IC11MDTR\shutterstock_230143459 (2)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8" t="8678" r="12431"/>
          <a:stretch/>
        </p:blipFill>
        <p:spPr bwMode="auto">
          <a:xfrm>
            <a:off x="1225453" y="65063"/>
            <a:ext cx="840902" cy="69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E44DA4-D050-4A7D-BDCF-1BDDE4AAE9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3353" y="646596"/>
            <a:ext cx="4257294" cy="437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78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79844" y="1389"/>
          <a:ext cx="5317397" cy="921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Photo Editor Photo" r:id="rId4" imgW="8352381" imgH="1448002" progId="MSPhotoEd.3">
                  <p:embed/>
                </p:oleObj>
              </mc:Choice>
              <mc:Fallback>
                <p:oleObj name="Photo Editor Photo" r:id="rId4" imgW="8352381" imgH="1448002" progId="MSPhotoEd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844" y="1389"/>
                        <a:ext cx="5317397" cy="9212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8" descr="C:\Users\morgan\Pictures\COE-Logo-Quadr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356" y="15377"/>
            <a:ext cx="594066" cy="47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9" descr="C:\Users\HONKO\AppData\Local\Microsoft\Windows\Temporary Internet Files\Content.Outlook\IC11MDTR\shutterstock_230143459 (2)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8" t="8678" r="12431"/>
          <a:stretch/>
        </p:blipFill>
        <p:spPr bwMode="auto">
          <a:xfrm>
            <a:off x="1225453" y="65063"/>
            <a:ext cx="840902" cy="69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itle 12">
            <a:extLst>
              <a:ext uri="{FF2B5EF4-FFF2-40B4-BE49-F238E27FC236}">
                <a16:creationId xmlns:a16="http://schemas.microsoft.com/office/drawing/2014/main" id="{F872D72F-D7DD-4CA1-BF54-681219BB5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5064" y="1215942"/>
            <a:ext cx="6393872" cy="5078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Преимущества </a:t>
            </a:r>
            <a:r>
              <a:rPr lang="en-US" sz="2400" b="1" dirty="0" err="1"/>
              <a:t>Barnahus</a:t>
            </a:r>
            <a:r>
              <a:rPr lang="en-US" sz="2400" b="1" dirty="0"/>
              <a:t> </a:t>
            </a:r>
            <a:r>
              <a:rPr lang="ru-RU" sz="2400" b="1" dirty="0"/>
              <a:t>- с первичного отчета о подозрении до судебного заседания</a:t>
            </a:r>
            <a:endParaRPr lang="en-US" sz="24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C78909-C8A9-4DC3-96BD-1BC23B99D0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023" y="1717725"/>
            <a:ext cx="7496444" cy="33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1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3FF63-74FF-40FE-8895-87EF97DDD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65102"/>
            <a:ext cx="5813714" cy="994172"/>
          </a:xfrm>
        </p:spPr>
        <p:txBody>
          <a:bodyPr>
            <a:normAutofit fontScale="90000"/>
          </a:bodyPr>
          <a:lstStyle/>
          <a:p>
            <a:br>
              <a:rPr lang="en-US" sz="3600" b="1" dirty="0"/>
            </a:br>
            <a:br>
              <a:rPr lang="en-US" sz="3600" b="1" dirty="0"/>
            </a:br>
            <a:r>
              <a:rPr lang="ru-RU" sz="3600" b="1" dirty="0"/>
              <a:t>Прекращение насилия против детей – ответственность каждого!</a:t>
            </a:r>
            <a:r>
              <a:rPr lang="en-US" sz="3600" b="1" dirty="0"/>
              <a:t> </a:t>
            </a:r>
            <a:br>
              <a:rPr lang="en-US" sz="3600" b="1" dirty="0"/>
            </a:br>
            <a:br>
              <a:rPr lang="en-US" sz="3600" b="1" dirty="0"/>
            </a:br>
            <a:br>
              <a:rPr lang="en-US" sz="3600" b="1" dirty="0"/>
            </a:br>
            <a:r>
              <a:rPr lang="ru-RU" sz="3600" b="1" dirty="0"/>
              <a:t>Спасибо!</a:t>
            </a:r>
            <a:br>
              <a:rPr lang="en-US" sz="3600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7CA6F7-16E6-4D92-A2BC-2719AA967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5357" y="-3"/>
            <a:ext cx="2120073" cy="51572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7B548D-7139-477F-8A4D-730B3AF67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547" y="4618259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207B44E-BC69-4489-8E7F-3746609DD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38" t="23164" r="32500" b="31846"/>
          <a:stretch/>
        </p:blipFill>
        <p:spPr>
          <a:xfrm>
            <a:off x="7025081" y="1083967"/>
            <a:ext cx="1812405" cy="1274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14400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Глобальные данные по насилию против детей</a:t>
            </a:r>
            <a:endParaRPr lang="en-US" sz="32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CA0B2D6-1E52-4CC4-89E3-A4DBEAE195F2}"/>
              </a:ext>
            </a:extLst>
          </p:cNvPr>
          <p:cNvGrpSpPr/>
          <p:nvPr/>
        </p:nvGrpSpPr>
        <p:grpSpPr>
          <a:xfrm>
            <a:off x="4208955" y="2211046"/>
            <a:ext cx="855672" cy="855672"/>
            <a:chOff x="441948" y="2463957"/>
            <a:chExt cx="1019176" cy="1019176"/>
          </a:xfrm>
        </p:grpSpPr>
        <p:sp>
          <p:nvSpPr>
            <p:cNvPr id="21" name="Oval 121">
              <a:extLst>
                <a:ext uri="{FF2B5EF4-FFF2-40B4-BE49-F238E27FC236}">
                  <a16:creationId xmlns:a16="http://schemas.microsoft.com/office/drawing/2014/main" id="{DD222111-C505-448C-9993-447A2F542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48" y="2463957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22" name="Oval 136">
              <a:extLst>
                <a:ext uri="{FF2B5EF4-FFF2-40B4-BE49-F238E27FC236}">
                  <a16:creationId xmlns:a16="http://schemas.microsoft.com/office/drawing/2014/main" id="{EF4ECB0A-E448-4B46-8FAF-C28BBAB4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63" y="2545709"/>
              <a:ext cx="874747" cy="855673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t" anchorCtr="0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15</a:t>
              </a:r>
              <a:b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</a:br>
              <a:r>
                <a:rPr lang="ru-RU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миллионов</a:t>
              </a:r>
              <a:endParaRPr kumimoji="0" lang="ko-KR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DB8C0714-8EE0-4AE7-9A1F-7B74DA47B421}"/>
              </a:ext>
            </a:extLst>
          </p:cNvPr>
          <p:cNvSpPr txBox="1">
            <a:spLocks/>
          </p:cNvSpPr>
          <p:nvPr/>
        </p:nvSpPr>
        <p:spPr>
          <a:xfrm>
            <a:off x="5153448" y="2433358"/>
            <a:ext cx="3552205" cy="411048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1300" dirty="0"/>
              <a:t>девушек в возрасте от </a:t>
            </a:r>
            <a:r>
              <a:rPr lang="en-US" sz="1300" dirty="0"/>
              <a:t>15 </a:t>
            </a:r>
            <a:r>
              <a:rPr lang="ru-RU" sz="1300" dirty="0"/>
              <a:t>до 1</a:t>
            </a:r>
            <a:r>
              <a:rPr lang="en-US" sz="1300" dirty="0"/>
              <a:t>9 </a:t>
            </a:r>
            <a:r>
              <a:rPr lang="ru-RU" sz="1300" dirty="0"/>
              <a:t>лет имели принудительный сексуальный опыт по крайней мере один раз</a:t>
            </a:r>
            <a:r>
              <a:rPr lang="en-US" sz="1300" dirty="0"/>
              <a:t>.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9DD8ED9-6412-4D96-A829-95293383CB7B}"/>
              </a:ext>
            </a:extLst>
          </p:cNvPr>
          <p:cNvSpPr txBox="1">
            <a:spLocks/>
          </p:cNvSpPr>
          <p:nvPr/>
        </p:nvSpPr>
        <p:spPr>
          <a:xfrm>
            <a:off x="5153449" y="3992407"/>
            <a:ext cx="3161371" cy="409670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1300" dirty="0"/>
              <a:t>учеников </a:t>
            </a:r>
            <a:r>
              <a:rPr lang="en-US" sz="1300" dirty="0"/>
              <a:t>(130 </a:t>
            </a:r>
            <a:r>
              <a:rPr lang="ru-RU" sz="1300" dirty="0"/>
              <a:t>миллионов</a:t>
            </a:r>
            <a:r>
              <a:rPr lang="en-US" sz="1300" dirty="0"/>
              <a:t>) </a:t>
            </a:r>
            <a:r>
              <a:rPr lang="ru-RU" sz="1300" dirty="0"/>
              <a:t>страдают от </a:t>
            </a:r>
            <a:r>
              <a:rPr lang="ru-RU" sz="1300" dirty="0" err="1"/>
              <a:t>булинга</a:t>
            </a:r>
            <a:r>
              <a:rPr lang="en-US" sz="1300" dirty="0"/>
              <a:t>.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982A15C2-9452-40D7-8480-73BBA4911D6B}"/>
              </a:ext>
            </a:extLst>
          </p:cNvPr>
          <p:cNvSpPr txBox="1">
            <a:spLocks/>
          </p:cNvSpPr>
          <p:nvPr/>
        </p:nvSpPr>
        <p:spPr>
          <a:xfrm>
            <a:off x="4290401" y="3390724"/>
            <a:ext cx="3418053" cy="411048"/>
          </a:xfrm>
          <a:prstGeom prst="rect">
            <a:avLst/>
          </a:prstGeom>
        </p:spPr>
        <p:txBody>
          <a:bodyPr vert="horz" lIns="0" tIns="0" rIns="0"/>
          <a:lstStyle>
            <a:lvl1pPr marL="137160" indent="-137160" algn="l" defTabSz="4572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11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137160" indent="-137160" algn="l" defTabSz="457200" rtl="0" eaLnBrk="1" latinLnBrk="0" hangingPunct="1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37160" indent="-137160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37160" indent="-137160" algn="l" defTabSz="4572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ru-RU" sz="1300" spc="-10" dirty="0">
                <a:latin typeface="Calibri" panose="020F0502020204030204" pitchFamily="34" charset="0"/>
                <a:cs typeface="Calibri" panose="020F0502020204030204" pitchFamily="34" charset="0"/>
              </a:rPr>
              <a:t>Один подросток погибает от насилия каждых</a:t>
            </a:r>
            <a:endParaRPr lang="en-US" sz="1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CAE0FAA-739D-4A09-96C1-A1517F061E64}"/>
              </a:ext>
            </a:extLst>
          </p:cNvPr>
          <p:cNvGrpSpPr/>
          <p:nvPr/>
        </p:nvGrpSpPr>
        <p:grpSpPr>
          <a:xfrm>
            <a:off x="7708454" y="3104362"/>
            <a:ext cx="855672" cy="855672"/>
            <a:chOff x="2788179" y="3722578"/>
            <a:chExt cx="1019176" cy="1019176"/>
          </a:xfrm>
        </p:grpSpPr>
        <p:sp>
          <p:nvSpPr>
            <p:cNvPr id="28" name="Oval 121">
              <a:extLst>
                <a:ext uri="{FF2B5EF4-FFF2-40B4-BE49-F238E27FC236}">
                  <a16:creationId xmlns:a16="http://schemas.microsoft.com/office/drawing/2014/main" id="{F82B5065-732F-47CE-859F-D49C01F98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179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29" name="Oval 136">
              <a:extLst>
                <a:ext uri="{FF2B5EF4-FFF2-40B4-BE49-F238E27FC236}">
                  <a16:creationId xmlns:a16="http://schemas.microsoft.com/office/drawing/2014/main" id="{2FA9E38E-25C8-4D9B-A7F6-0D1048924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394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7 </a:t>
              </a:r>
              <a:b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</a:br>
              <a:r>
                <a:rPr lang="ru-RU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минут</a:t>
              </a:r>
              <a:endParaRPr kumimoji="0" lang="ko-KR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EB584D7-04E8-4145-B7E8-4ED652FFE74E}"/>
              </a:ext>
            </a:extLst>
          </p:cNvPr>
          <p:cNvGrpSpPr/>
          <p:nvPr/>
        </p:nvGrpSpPr>
        <p:grpSpPr>
          <a:xfrm>
            <a:off x="4208955" y="3769406"/>
            <a:ext cx="855672" cy="855672"/>
            <a:chOff x="4431024" y="3722578"/>
            <a:chExt cx="1019176" cy="1019176"/>
          </a:xfrm>
        </p:grpSpPr>
        <p:sp>
          <p:nvSpPr>
            <p:cNvPr id="36" name="Oval 121">
              <a:extLst>
                <a:ext uri="{FF2B5EF4-FFF2-40B4-BE49-F238E27FC236}">
                  <a16:creationId xmlns:a16="http://schemas.microsoft.com/office/drawing/2014/main" id="{58090FAB-3167-4F2A-8F16-662AE0EF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024" y="3722578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7" name="Oval 136">
              <a:extLst>
                <a:ext uri="{FF2B5EF4-FFF2-40B4-BE49-F238E27FC236}">
                  <a16:creationId xmlns:a16="http://schemas.microsoft.com/office/drawing/2014/main" id="{CBB0BFB1-8D9E-484B-9DB8-3B348159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239" y="3804330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3</a:t>
              </a:r>
              <a:endParaRPr kumimoji="0" lang="ko-KR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38E21FC-57C2-436F-8696-77ED4EE9A822}"/>
                </a:ext>
              </a:extLst>
            </p:cNvPr>
            <p:cNvCxnSpPr/>
            <p:nvPr/>
          </p:nvCxnSpPr>
          <p:spPr>
            <a:xfrm>
              <a:off x="4741333" y="4232166"/>
              <a:ext cx="39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Text Placeholder 2">
            <a:extLst>
              <a:ext uri="{FF2B5EF4-FFF2-40B4-BE49-F238E27FC236}">
                <a16:creationId xmlns:a16="http://schemas.microsoft.com/office/drawing/2014/main" id="{B931E910-0E02-450C-9CE4-B5F5E2739977}"/>
              </a:ext>
            </a:extLst>
          </p:cNvPr>
          <p:cNvSpPr txBox="1">
            <a:spLocks/>
          </p:cNvSpPr>
          <p:nvPr/>
        </p:nvSpPr>
        <p:spPr>
          <a:xfrm>
            <a:off x="1258036" y="1267221"/>
            <a:ext cx="2414711" cy="510042"/>
          </a:xfrm>
          <a:prstGeom prst="rect">
            <a:avLst/>
          </a:prstGeom>
        </p:spPr>
        <p:txBody>
          <a:bodyPr vert="horz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маленьких детей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(176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миллионов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ru-RU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живут с матерью, которая является жертвой насилия от близкого партнера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sz="13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AEA26-334C-4BB8-83CA-45EBB464B3C3}"/>
              </a:ext>
            </a:extLst>
          </p:cNvPr>
          <p:cNvGrpSpPr/>
          <p:nvPr/>
        </p:nvGrpSpPr>
        <p:grpSpPr>
          <a:xfrm>
            <a:off x="1258037" y="3053996"/>
            <a:ext cx="2319435" cy="1817443"/>
            <a:chOff x="1108382" y="2862578"/>
            <a:chExt cx="2564365" cy="2008862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05534C0F-9D75-4759-9CB1-2185C6040F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458" t="58905" r="3333" b="35266"/>
            <a:stretch/>
          </p:blipFill>
          <p:spPr>
            <a:xfrm>
              <a:off x="1108404" y="3999605"/>
              <a:ext cx="2564343" cy="494183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C6BC44B-0870-492F-B50B-7A7F2B0B35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458" t="48724" r="3333" b="44606"/>
            <a:stretch/>
          </p:blipFill>
          <p:spPr>
            <a:xfrm>
              <a:off x="1108404" y="3447923"/>
              <a:ext cx="2564343" cy="56544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69D0C53-BBE7-43B9-B025-AA5BA7709F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458" t="38785" r="3333" b="54290"/>
            <a:stretch/>
          </p:blipFill>
          <p:spPr>
            <a:xfrm>
              <a:off x="1108382" y="2862578"/>
              <a:ext cx="2564343" cy="587052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2E21FB46-9239-4675-BA04-D11E3BEC38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1458" t="70849" r="3729" b="26640"/>
            <a:stretch/>
          </p:blipFill>
          <p:spPr>
            <a:xfrm>
              <a:off x="1114432" y="4622078"/>
              <a:ext cx="2535443" cy="249362"/>
            </a:xfrm>
            <a:prstGeom prst="rect">
              <a:avLst/>
            </a:prstGeom>
          </p:spPr>
        </p:pic>
      </p:grp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E54A8363-3285-4FCD-B1D4-0D373390C8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58037" y="2312168"/>
            <a:ext cx="2281236" cy="653428"/>
          </a:xfrm>
        </p:spPr>
        <p:txBody>
          <a:bodyPr vert="horz" lIns="0" tIns="0" rIns="0"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spcBef>
                <a:spcPts val="235"/>
              </a:spcBef>
              <a:buNone/>
            </a:pPr>
            <a:r>
              <a:rPr lang="ru-RU" sz="1300" spc="-10" dirty="0">
                <a:latin typeface="Calibri" panose="020F0502020204030204" pitchFamily="34" charset="0"/>
                <a:cs typeface="Calibri" panose="020F0502020204030204" pitchFamily="34" charset="0"/>
              </a:rPr>
              <a:t>маленьких детей регулярно страдают от насильственных методов воспитания со стороны их родителей</a:t>
            </a:r>
            <a:r>
              <a:rPr lang="uk-UA" sz="1300" spc="-1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uk-UA" sz="13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опекунов</a:t>
            </a:r>
            <a:r>
              <a:rPr lang="en-US" sz="1300" spc="-1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A1C648-1637-4926-A112-06465B7C7301}"/>
              </a:ext>
            </a:extLst>
          </p:cNvPr>
          <p:cNvGrpSpPr/>
          <p:nvPr/>
        </p:nvGrpSpPr>
        <p:grpSpPr>
          <a:xfrm>
            <a:off x="322364" y="1094406"/>
            <a:ext cx="855672" cy="855672"/>
            <a:chOff x="560108" y="1178282"/>
            <a:chExt cx="855672" cy="85567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CA90DE7-B504-488B-89A0-4F5697BB0FAA}"/>
                </a:ext>
              </a:extLst>
            </p:cNvPr>
            <p:cNvGrpSpPr/>
            <p:nvPr/>
          </p:nvGrpSpPr>
          <p:grpSpPr>
            <a:xfrm>
              <a:off x="560108" y="1178282"/>
              <a:ext cx="855672" cy="855672"/>
              <a:chOff x="4236887" y="1072119"/>
              <a:chExt cx="1019176" cy="1019176"/>
            </a:xfrm>
          </p:grpSpPr>
          <p:sp>
            <p:nvSpPr>
              <p:cNvPr id="52" name="Oval 121">
                <a:extLst>
                  <a:ext uri="{FF2B5EF4-FFF2-40B4-BE49-F238E27FC236}">
                    <a16:creationId xmlns:a16="http://schemas.microsoft.com/office/drawing/2014/main" id="{EAD5949F-1619-47A2-9953-DC3B982F8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6887" y="1072119"/>
                <a:ext cx="1019176" cy="1019176"/>
              </a:xfrm>
              <a:prstGeom prst="ellipse">
                <a:avLst/>
              </a:prstGeom>
              <a:solidFill>
                <a:srgbClr val="00B0F0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18000" tIns="46800" rIns="18000" bIns="4680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ko-KR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53" name="Oval 136">
                <a:extLst>
                  <a:ext uri="{FF2B5EF4-FFF2-40B4-BE49-F238E27FC236}">
                    <a16:creationId xmlns:a16="http://schemas.microsoft.com/office/drawing/2014/main" id="{6722DBFD-BB90-4826-935E-0601FA090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102" y="1153871"/>
                <a:ext cx="874747" cy="855672"/>
              </a:xfrm>
              <a:prstGeom prst="ellipse">
                <a:avLst/>
              </a:prstGeom>
              <a:solidFill>
                <a:srgbClr val="FFFFFF"/>
              </a:solidFill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 wrap="none" lIns="18000" tIns="46800" rIns="18000" bIns="46800" anchor="ctr"/>
              <a:lstStyle/>
              <a:p>
                <a:pPr algn="ctr" defTabSz="914400" eaLnBrk="0" fontAlgn="base" hangingPunct="0">
                  <a:spcBef>
                    <a:spcPct val="40000"/>
                  </a:spcBef>
                  <a:spcAft>
                    <a:spcPct val="0"/>
                  </a:spcAft>
                </a:pPr>
                <a:r>
                  <a:rPr lang="en-US" altLang="ko-KR" sz="1200" b="1" kern="0" dirty="0">
                    <a:solidFill>
                      <a:srgbClr val="FF0000"/>
                    </a:solidFill>
                    <a:ea typeface="맑은 고딕" pitchFamily="50" charset="-127"/>
                    <a:cs typeface="Arial" charset="0"/>
                  </a:rPr>
                  <a:t>1</a:t>
                </a:r>
              </a:p>
              <a:p>
                <a:pPr algn="ctr" defTabSz="914400" eaLnBrk="0" fontAlgn="base" hangingPunct="0">
                  <a:spcBef>
                    <a:spcPct val="40000"/>
                  </a:spcBef>
                  <a:spcAft>
                    <a:spcPct val="0"/>
                  </a:spcAft>
                </a:pPr>
                <a:r>
                  <a:rPr lang="en-US" altLang="ko-KR" sz="1200" b="1" kern="0" dirty="0">
                    <a:solidFill>
                      <a:srgbClr val="FF0000"/>
                    </a:solidFill>
                    <a:ea typeface="맑은 고딕" pitchFamily="50" charset="-127"/>
                    <a:cs typeface="Arial" charset="0"/>
                  </a:rPr>
                  <a:t>4</a:t>
                </a:r>
                <a:endParaRPr lang="ko-KR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endParaRPr>
              </a:p>
            </p:txBody>
          </p:sp>
        </p:grp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D6C44A5-8E20-4084-8256-E29C0411E77B}"/>
                </a:ext>
              </a:extLst>
            </p:cNvPr>
            <p:cNvCxnSpPr/>
            <p:nvPr/>
          </p:nvCxnSpPr>
          <p:spPr>
            <a:xfrm>
              <a:off x="813708" y="1612687"/>
              <a:ext cx="33247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6B1F619-0D26-4FDD-B039-358C743AD88D}"/>
              </a:ext>
            </a:extLst>
          </p:cNvPr>
          <p:cNvGrpSpPr/>
          <p:nvPr/>
        </p:nvGrpSpPr>
        <p:grpSpPr>
          <a:xfrm>
            <a:off x="313339" y="2211046"/>
            <a:ext cx="855672" cy="855672"/>
            <a:chOff x="551083" y="2279811"/>
            <a:chExt cx="855672" cy="85567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FE78142-6FBB-4768-B355-FF937D1E6EA6}"/>
                </a:ext>
              </a:extLst>
            </p:cNvPr>
            <p:cNvGrpSpPr/>
            <p:nvPr/>
          </p:nvGrpSpPr>
          <p:grpSpPr>
            <a:xfrm>
              <a:off x="551083" y="2279811"/>
              <a:ext cx="855672" cy="855672"/>
              <a:chOff x="447146" y="1067859"/>
              <a:chExt cx="1019176" cy="1019176"/>
            </a:xfrm>
          </p:grpSpPr>
          <p:sp>
            <p:nvSpPr>
              <p:cNvPr id="50" name="Oval 121">
                <a:extLst>
                  <a:ext uri="{FF2B5EF4-FFF2-40B4-BE49-F238E27FC236}">
                    <a16:creationId xmlns:a16="http://schemas.microsoft.com/office/drawing/2014/main" id="{06134200-7A19-452A-A9BD-583D81FA9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146" y="1067859"/>
                <a:ext cx="1019176" cy="1019176"/>
              </a:xfrm>
              <a:prstGeom prst="ellipse">
                <a:avLst/>
              </a:prstGeom>
              <a:solidFill>
                <a:srgbClr val="00B0F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lIns="18000" tIns="46800" rIns="18000" bIns="4680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ko-KR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51" name="Oval 136">
                <a:extLst>
                  <a:ext uri="{FF2B5EF4-FFF2-40B4-BE49-F238E27FC236}">
                    <a16:creationId xmlns:a16="http://schemas.microsoft.com/office/drawing/2014/main" id="{41112D19-03D0-4C86-912D-444850B21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61" y="1149611"/>
                <a:ext cx="874747" cy="855672"/>
              </a:xfrm>
              <a:prstGeom prst="ellipse">
                <a:avLst/>
              </a:prstGeom>
              <a:solidFill>
                <a:srgbClr val="FFFFFF"/>
              </a:solidFill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 wrap="none" lIns="18000" tIns="46800" rIns="18000" bIns="46800" anchor="ctr"/>
              <a:lstStyle/>
              <a:p>
                <a:pPr lvl="0" algn="ctr" defTabSz="914400" eaLnBrk="0" fontAlgn="base" hangingPunct="0">
                  <a:spcBef>
                    <a:spcPct val="40000"/>
                  </a:spcBef>
                  <a:spcAft>
                    <a:spcPct val="0"/>
                  </a:spcAft>
                </a:pPr>
                <a:r>
                  <a:rPr lang="en-US" altLang="ko-KR" sz="1200" b="1" kern="0" dirty="0">
                    <a:solidFill>
                      <a:srgbClr val="FF0000"/>
                    </a:solidFill>
                    <a:ea typeface="맑은 고딕" pitchFamily="50" charset="-127"/>
                    <a:cs typeface="Arial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40000"/>
                  </a:spcBef>
                  <a:spcAft>
                    <a:spcPct val="0"/>
                  </a:spcAft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ea typeface="맑은 고딕" pitchFamily="50" charset="-127"/>
                    <a:cs typeface="Arial" charset="0"/>
                  </a:rPr>
                  <a:t>4</a:t>
                </a:r>
                <a:endParaRPr kumimoji="0" lang="ko-KR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맑은 고딕" pitchFamily="50" charset="-127"/>
                  <a:cs typeface="Arial" charset="0"/>
                </a:endParaRPr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740D360-2960-4E72-9CC0-0E0D7780DDE3}"/>
                </a:ext>
              </a:extLst>
            </p:cNvPr>
            <p:cNvCxnSpPr/>
            <p:nvPr/>
          </p:nvCxnSpPr>
          <p:spPr>
            <a:xfrm>
              <a:off x="813708" y="2706196"/>
              <a:ext cx="33247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E51910DA-B774-4DB0-B4E5-AC2B5434DD56}"/>
              </a:ext>
            </a:extLst>
          </p:cNvPr>
          <p:cNvSpPr txBox="1">
            <a:spLocks/>
          </p:cNvSpPr>
          <p:nvPr/>
        </p:nvSpPr>
        <p:spPr>
          <a:xfrm>
            <a:off x="5153449" y="1163042"/>
            <a:ext cx="1550217" cy="933175"/>
          </a:xfrm>
          <a:prstGeom prst="rect">
            <a:avLst/>
          </a:prstGeom>
        </p:spPr>
        <p:txBody>
          <a:bodyPr vert="horz" wrap="none" lIns="0" tIns="0" rIns="0"/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235"/>
              </a:spcBef>
              <a:spcAft>
                <a:spcPts val="1100"/>
              </a:spcAft>
              <a:buFont typeface="Arial"/>
              <a:buNone/>
              <a:defRPr sz="1400" spc="-1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37160" indent="-13716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 baseline="0">
                <a:latin typeface="Arial"/>
                <a:cs typeface="Arial"/>
              </a:defRPr>
            </a:lvl2pPr>
            <a:lvl3pPr marL="137160" indent="-13716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latin typeface="Arial"/>
                <a:cs typeface="Arial"/>
              </a:defRPr>
            </a:lvl3pPr>
            <a:lvl4pPr marL="137160" indent="-137160">
              <a:lnSpc>
                <a:spcPts val="16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400">
                <a:latin typeface="Arial"/>
                <a:cs typeface="Arial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ru-RU" sz="1300" dirty="0"/>
              <a:t>детей в возрасте до </a:t>
            </a:r>
            <a:r>
              <a:rPr lang="en-US" sz="1300" dirty="0"/>
              <a:t>5</a:t>
            </a:r>
            <a:r>
              <a:rPr lang="ru-RU" sz="1300" dirty="0"/>
              <a:t> лет </a:t>
            </a:r>
            <a:r>
              <a:rPr lang="en-US" sz="1300" dirty="0"/>
              <a:t> </a:t>
            </a:r>
            <a:br>
              <a:rPr lang="en-US" sz="1300" dirty="0"/>
            </a:br>
            <a:r>
              <a:rPr lang="ru-RU" sz="1300" dirty="0"/>
              <a:t>живут в странах, в которых </a:t>
            </a:r>
            <a:br>
              <a:rPr lang="en-US" sz="1300" dirty="0"/>
            </a:br>
            <a:r>
              <a:rPr lang="ru-RU" sz="1300" dirty="0"/>
              <a:t>телесные наказания дома</a:t>
            </a:r>
            <a:r>
              <a:rPr lang="en-US" sz="1300" dirty="0"/>
              <a:t> </a:t>
            </a:r>
            <a:br>
              <a:rPr lang="en-US" sz="1300" dirty="0"/>
            </a:br>
            <a:r>
              <a:rPr lang="ru-RU" sz="1300" dirty="0"/>
              <a:t>полностью запрещены</a:t>
            </a:r>
            <a:r>
              <a:rPr lang="en-US" sz="1300" dirty="0"/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F569A0E-ED29-42E7-A03D-59C10EB5790E}"/>
              </a:ext>
            </a:extLst>
          </p:cNvPr>
          <p:cNvGrpSpPr/>
          <p:nvPr/>
        </p:nvGrpSpPr>
        <p:grpSpPr>
          <a:xfrm>
            <a:off x="4208955" y="1094406"/>
            <a:ext cx="855672" cy="855672"/>
            <a:chOff x="441948" y="2463957"/>
            <a:chExt cx="1019176" cy="1019176"/>
          </a:xfrm>
        </p:grpSpPr>
        <p:sp>
          <p:nvSpPr>
            <p:cNvPr id="67" name="Oval 121">
              <a:extLst>
                <a:ext uri="{FF2B5EF4-FFF2-40B4-BE49-F238E27FC236}">
                  <a16:creationId xmlns:a16="http://schemas.microsoft.com/office/drawing/2014/main" id="{D8B76302-803B-41CD-8075-08243A8EC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48" y="2463957"/>
              <a:ext cx="1019176" cy="1019176"/>
            </a:xfrm>
            <a:prstGeom prst="ellipse">
              <a:avLst/>
            </a:prstGeom>
            <a:solidFill>
              <a:srgbClr val="00B0F0"/>
            </a:solidFill>
            <a:ln w="9525" algn="ctr">
              <a:noFill/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8" name="Oval 136">
              <a:extLst>
                <a:ext uri="{FF2B5EF4-FFF2-40B4-BE49-F238E27FC236}">
                  <a16:creationId xmlns:a16="http://schemas.microsoft.com/office/drawing/2014/main" id="{7E7CC816-F726-4C6E-9872-E6F4E2A7F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63" y="2545709"/>
              <a:ext cx="874747" cy="85567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18000" tIns="46800" rIns="18000" bIns="46800" anchor="ctr"/>
            <a:lstStyle/>
            <a:p>
              <a:pPr lvl="0" algn="ctr" defTabSz="914400" eaLnBrk="0" fontAlgn="base" hangingPunct="0">
                <a:spcBef>
                  <a:spcPct val="40000"/>
                </a:spcBef>
                <a:spcAft>
                  <a:spcPct val="0"/>
                </a:spcAft>
              </a:pPr>
              <a:r>
                <a:rPr lang="en-US" altLang="ko-KR" sz="1200" b="1" kern="0" dirty="0">
                  <a:solidFill>
                    <a:srgbClr val="FF0000"/>
                  </a:solidFill>
                  <a:ea typeface="맑은 고딕" pitchFamily="50" charset="-127"/>
                  <a:cs typeface="Arial" charset="0"/>
                </a:rPr>
                <a:t>9%</a:t>
              </a:r>
              <a:endParaRPr kumimoji="0" lang="ko-KR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7DB7CC8-9D05-4D5A-96EE-61AC2074D7CE}"/>
              </a:ext>
            </a:extLst>
          </p:cNvPr>
          <p:cNvSpPr/>
          <p:nvPr/>
        </p:nvSpPr>
        <p:spPr>
          <a:xfrm>
            <a:off x="7565571" y="4556442"/>
            <a:ext cx="1458686" cy="539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500346E-B97D-4FB5-BB34-F68F159B6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6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489" name="Rectangle 9">
            <a:extLst>
              <a:ext uri="{FF2B5EF4-FFF2-40B4-BE49-F238E27FC236}">
                <a16:creationId xmlns:a16="http://schemas.microsoft.com/office/drawing/2014/main" id="{C6A27A25-303E-435E-89B1-5072CE29D9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br>
              <a:rPr lang="fr-CH" altLang="en-US" sz="2400" b="1" dirty="0">
                <a:latin typeface="+mn-lt"/>
              </a:rPr>
            </a:br>
            <a:br>
              <a:rPr lang="fr-CH" altLang="en-US" sz="2400" b="1" dirty="0">
                <a:latin typeface="+mn-lt"/>
              </a:rPr>
            </a:br>
            <a:br>
              <a:rPr lang="fr-CH" altLang="en-US" sz="2400" b="1" dirty="0">
                <a:latin typeface="+mn-lt"/>
              </a:rPr>
            </a:br>
            <a:br>
              <a:rPr lang="fr-CH" altLang="en-US" sz="2400" b="1" dirty="0">
                <a:latin typeface="+mn-lt"/>
              </a:rPr>
            </a:br>
            <a:br>
              <a:rPr lang="fr-CH" altLang="en-US" sz="2400" b="1" dirty="0">
                <a:latin typeface="+mn-lt"/>
              </a:rPr>
            </a:br>
            <a:endParaRPr lang="en-US" altLang="en-US" sz="2400" b="1" dirty="0">
              <a:latin typeface="+mn-lt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3E785EB-9AF9-4B7D-9EA3-67F93C7CD8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3600914"/>
              </p:ext>
            </p:extLst>
          </p:nvPr>
        </p:nvGraphicFramePr>
        <p:xfrm>
          <a:off x="239321" y="998766"/>
          <a:ext cx="6858000" cy="3910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4" name="AutoShape 12">
            <a:extLst>
              <a:ext uri="{FF2B5EF4-FFF2-40B4-BE49-F238E27FC236}">
                <a16:creationId xmlns:a16="http://schemas.microsoft.com/office/drawing/2014/main" id="{52B1A223-C2B8-4865-A080-5E4C9345F3A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72025" y="1434703"/>
            <a:ext cx="2876550" cy="746522"/>
          </a:xfrm>
          <a:prstGeom prst="rightArrow">
            <a:avLst>
              <a:gd name="adj1" fmla="val 50000"/>
              <a:gd name="adj2" fmla="val 9633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900"/>
          </a:p>
        </p:txBody>
      </p:sp>
      <p:sp>
        <p:nvSpPr>
          <p:cNvPr id="1035" name="AutoShape 13">
            <a:extLst>
              <a:ext uri="{FF2B5EF4-FFF2-40B4-BE49-F238E27FC236}">
                <a16:creationId xmlns:a16="http://schemas.microsoft.com/office/drawing/2014/main" id="{283AE24C-7E41-474C-8B30-981195F4421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479337" y="3281364"/>
            <a:ext cx="2372140" cy="952500"/>
          </a:xfrm>
          <a:prstGeom prst="rightArrow">
            <a:avLst>
              <a:gd name="adj1" fmla="val 50000"/>
              <a:gd name="adj2" fmla="val 56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900"/>
          </a:p>
        </p:txBody>
      </p:sp>
      <p:sp>
        <p:nvSpPr>
          <p:cNvPr id="1036" name="Text Box 14">
            <a:extLst>
              <a:ext uri="{FF2B5EF4-FFF2-40B4-BE49-F238E27FC236}">
                <a16:creationId xmlns:a16="http://schemas.microsoft.com/office/drawing/2014/main" id="{D44B0050-77DA-4B80-B746-816642DE2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241" y="1630303"/>
            <a:ext cx="28563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en-US" sz="1600" b="1" dirty="0">
                <a:solidFill>
                  <a:schemeClr val="bg1"/>
                </a:solidFill>
                <a:latin typeface="Arial" panose="020B0604020202020204" pitchFamily="34" charset="0"/>
              </a:rPr>
              <a:t>Смерть от насилия</a:t>
            </a:r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1037" name="Text Box 15">
            <a:extLst>
              <a:ext uri="{FF2B5EF4-FFF2-40B4-BE49-F238E27FC236}">
                <a16:creationId xmlns:a16="http://schemas.microsoft.com/office/drawing/2014/main" id="{2E0F3AE2-AB9C-4551-8787-26F52BAA0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0396" y="3572948"/>
            <a:ext cx="24753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6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altLang="en-US" sz="1600" b="1" dirty="0">
                <a:solidFill>
                  <a:schemeClr val="bg1"/>
                </a:solidFill>
                <a:latin typeface="Arial" panose="020B0604020202020204" pitchFamily="34" charset="0"/>
              </a:rPr>
              <a:t>Любой вид насилия</a:t>
            </a:r>
            <a:endParaRPr lang="en-US" altLang="en-US" sz="1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2859894-3222-4612-A53D-830640A93524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9144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en-US" sz="32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Вершина айсберга скрытой проблемы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81DDF2-CF84-4777-ABE6-1C1DDC195D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72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A49AA-5D7B-47B9-AAAF-568CE7859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A30215-9AD3-4EEB-A69E-780C3DB27253}"/>
              </a:ext>
            </a:extLst>
          </p:cNvPr>
          <p:cNvSpPr/>
          <p:nvPr/>
        </p:nvSpPr>
        <p:spPr>
          <a:xfrm>
            <a:off x="585381" y="1154449"/>
            <a:ext cx="61302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Univers 55"/>
              </a:rPr>
              <a:t>Вне зависимости от вида пережитого сексуального насилия и обстоятельств, которые его сопровождали</a:t>
            </a:r>
            <a:r>
              <a:rPr lang="en-US" sz="2000" dirty="0">
                <a:latin typeface="Univers 55"/>
              </a:rPr>
              <a:t>, </a:t>
            </a:r>
            <a:r>
              <a:rPr lang="ru-RU" sz="2000" dirty="0">
                <a:latin typeface="Univers 55"/>
              </a:rPr>
              <a:t>большинство пострадавших детей </a:t>
            </a:r>
            <a:r>
              <a:rPr lang="ru-RU" sz="2000" b="1" dirty="0">
                <a:latin typeface="Univers 55"/>
              </a:rPr>
              <a:t>хранили насилие </a:t>
            </a:r>
          </a:p>
          <a:p>
            <a:pPr algn="just"/>
            <a:r>
              <a:rPr lang="ru-RU" sz="2000" b="1" dirty="0">
                <a:latin typeface="Univers 55"/>
              </a:rPr>
              <a:t>в секрете и никогда не обращались за помощью</a:t>
            </a:r>
            <a:r>
              <a:rPr lang="en-US" sz="2000" dirty="0">
                <a:latin typeface="Univers 55"/>
              </a:rPr>
              <a:t>. </a:t>
            </a:r>
          </a:p>
          <a:p>
            <a:pPr algn="just"/>
            <a:endParaRPr lang="en-US" sz="2000" dirty="0">
              <a:latin typeface="Univers 55"/>
            </a:endParaRPr>
          </a:p>
          <a:p>
            <a:pPr algn="just"/>
            <a:r>
              <a:rPr lang="ru-RU" sz="2000" dirty="0">
                <a:latin typeface="Univers 55"/>
              </a:rPr>
              <a:t>Причины этого разнообразные, но могут включать: страх мести, вину</a:t>
            </a:r>
            <a:r>
              <a:rPr lang="en-US" sz="2000" dirty="0">
                <a:latin typeface="Univers 55"/>
              </a:rPr>
              <a:t>, </a:t>
            </a:r>
            <a:r>
              <a:rPr lang="ru-RU" sz="2000" dirty="0">
                <a:latin typeface="Univers 55"/>
              </a:rPr>
              <a:t>стыд</a:t>
            </a:r>
            <a:r>
              <a:rPr lang="en-US" sz="2000" dirty="0">
                <a:latin typeface="Univers 55"/>
              </a:rPr>
              <a:t>, </a:t>
            </a:r>
            <a:r>
              <a:rPr lang="ru-RU" sz="2000" dirty="0">
                <a:latin typeface="Univers 55"/>
              </a:rPr>
              <a:t>смущение</a:t>
            </a:r>
            <a:r>
              <a:rPr lang="en-US" sz="2000" dirty="0">
                <a:latin typeface="Univers 55"/>
              </a:rPr>
              <a:t>,</a:t>
            </a:r>
            <a:r>
              <a:rPr lang="ru-RU" sz="2000" dirty="0">
                <a:latin typeface="Univers 55"/>
              </a:rPr>
              <a:t> неуверенность в способности и желании других помочь</a:t>
            </a:r>
            <a:r>
              <a:rPr lang="en-US" sz="2000" dirty="0">
                <a:latin typeface="Univers 55"/>
              </a:rPr>
              <a:t>, </a:t>
            </a:r>
            <a:r>
              <a:rPr lang="ru-RU" sz="2000" dirty="0">
                <a:latin typeface="Univers 55"/>
              </a:rPr>
              <a:t>или же неимение информации о существующих услугах по поддержке</a:t>
            </a:r>
            <a:r>
              <a:rPr lang="en-US" sz="2000" dirty="0">
                <a:latin typeface="Univers 55"/>
              </a:rPr>
              <a:t>. </a:t>
            </a:r>
            <a:endParaRPr lang="en-US" sz="20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969B93-F924-4394-93EF-953F83524B6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91439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Сексуальное насилие против детей</a:t>
            </a:r>
            <a:endParaRPr lang="en-US"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SmartArt Placeholder 3">
            <a:extLst>
              <a:ext uri="{FF2B5EF4-FFF2-40B4-BE49-F238E27FC236}">
                <a16:creationId xmlns:a16="http://schemas.microsoft.com/office/drawing/2014/main" id="{253D392E-87B6-4487-B188-4F9C145C808A}"/>
              </a:ext>
            </a:extLst>
          </p:cNvPr>
          <p:cNvPicPr>
            <a:picLocks noGrp="1" noChangeAspect="1"/>
          </p:cNvPicPr>
          <p:nvPr>
            <p:ph type="dgm" idx="1"/>
          </p:nvPr>
        </p:nvPicPr>
        <p:blipFill>
          <a:blip r:embed="rId3"/>
          <a:stretch>
            <a:fillRect/>
          </a:stretch>
        </p:blipFill>
        <p:spPr>
          <a:xfrm>
            <a:off x="7030387" y="1154449"/>
            <a:ext cx="1761168" cy="33319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97EECC-4479-4FEA-BCA3-9FBBD76FA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42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A49AA-5D7B-47B9-AAAF-568CE7859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A30215-9AD3-4EEB-A69E-780C3DB27253}"/>
              </a:ext>
            </a:extLst>
          </p:cNvPr>
          <p:cNvSpPr/>
          <p:nvPr/>
        </p:nvSpPr>
        <p:spPr>
          <a:xfrm>
            <a:off x="727788" y="1054359"/>
            <a:ext cx="613021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>
                <a:latin typeface="Univers 55"/>
              </a:rPr>
              <a:t>Право на то, чтобы быть услышанным и право высказать свое мнение является ключевым для эффективного участия в процессе правосудия</a:t>
            </a:r>
            <a:r>
              <a:rPr lang="en-US" sz="2300" dirty="0">
                <a:latin typeface="Univers 55"/>
              </a:rPr>
              <a:t>.</a:t>
            </a:r>
          </a:p>
          <a:p>
            <a:pPr algn="just"/>
            <a:r>
              <a:rPr lang="ru-RU" sz="2300" dirty="0">
                <a:latin typeface="Univers 55"/>
              </a:rPr>
              <a:t>Это право гарантированно детям Европейским Союзом, Советом Европы и ООН</a:t>
            </a:r>
            <a:r>
              <a:rPr lang="en-US" sz="2300" dirty="0">
                <a:latin typeface="Univers 55"/>
              </a:rPr>
              <a:t>.</a:t>
            </a:r>
          </a:p>
          <a:p>
            <a:pPr algn="just"/>
            <a:endParaRPr lang="en-US" sz="2300" b="1" dirty="0"/>
          </a:p>
          <a:p>
            <a:pPr marL="285750" indent="-285750" algn="just">
              <a:buFontTx/>
              <a:buChar char="-"/>
            </a:pPr>
            <a:r>
              <a:rPr lang="ru-RU" sz="2300" b="1" dirty="0"/>
              <a:t>Конвенция ООН о правах ребенка</a:t>
            </a:r>
          </a:p>
          <a:p>
            <a:pPr marL="285750" indent="-285750" algn="just">
              <a:buFontTx/>
              <a:buChar char="-"/>
            </a:pPr>
            <a:r>
              <a:rPr lang="ru-RU" sz="2300" b="1" dirty="0"/>
              <a:t>Рекомендации Комитета Министров Совета Европы по правосудию, дружественному к ребенку </a:t>
            </a:r>
            <a:endParaRPr lang="en-US" sz="2300" b="1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C23B4222-FE22-4D33-ADBF-4C1F7FC2245A}"/>
              </a:ext>
            </a:extLst>
          </p:cNvPr>
          <p:cNvPicPr>
            <a:picLocks noGrp="1" noChangeAspect="1"/>
          </p:cNvPicPr>
          <p:nvPr>
            <p:ph type="dgm" idx="1"/>
          </p:nvPr>
        </p:nvPicPr>
        <p:blipFill>
          <a:blip r:embed="rId3"/>
          <a:stretch>
            <a:fillRect/>
          </a:stretch>
        </p:blipFill>
        <p:spPr>
          <a:xfrm>
            <a:off x="7390150" y="1028699"/>
            <a:ext cx="1410949" cy="34378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4969B93-F924-4394-93EF-953F83524B6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144000" cy="91439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Правовые рамки</a:t>
            </a:r>
            <a:endParaRPr lang="en-US" sz="1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949A47-7843-4798-A72A-9B710E7E6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95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E99BBE69-D9D3-4DA0-85B5-23B393064782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361952" y="571500"/>
            <a:ext cx="8646022" cy="4000500"/>
          </a:xfrm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8DE33-FDEF-4047-BB60-21C1BAC0C770}"/>
              </a:ext>
            </a:extLst>
          </p:cNvPr>
          <p:cNvSpPr/>
          <p:nvPr/>
        </p:nvSpPr>
        <p:spPr>
          <a:xfrm>
            <a:off x="561975" y="967465"/>
            <a:ext cx="8248649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/>
              <a:t>Повторяющиеся опросы и длительные процедуры остаются вызовом в сфере правосудия для детей</a:t>
            </a:r>
            <a:r>
              <a:rPr lang="en-US" sz="2300" b="1" dirty="0"/>
              <a:t>.  </a:t>
            </a:r>
            <a:endParaRPr lang="ru-RU" sz="2300" b="1" dirty="0"/>
          </a:p>
          <a:p>
            <a:pPr algn="just"/>
            <a:endParaRPr lang="en-US" sz="100" b="1" dirty="0"/>
          </a:p>
          <a:p>
            <a:pPr marL="285750" indent="-285750" algn="just">
              <a:buFontTx/>
              <a:buChar char="-"/>
            </a:pPr>
            <a:r>
              <a:rPr lang="ru-RU" sz="2300" dirty="0"/>
              <a:t>В целом, считается, что повторяющиеся и длительные процедуры ухудшают качество свидетельствования ребенка и вредят их эмоциональному благополучию</a:t>
            </a:r>
            <a:r>
              <a:rPr lang="en-US" sz="2300" dirty="0"/>
              <a:t>. </a:t>
            </a:r>
          </a:p>
          <a:p>
            <a:pPr marL="285750" indent="-285750" algn="just">
              <a:buFontTx/>
              <a:buChar char="-"/>
            </a:pPr>
            <a:r>
              <a:rPr lang="ru-RU" sz="2300" dirty="0"/>
              <a:t>Необходимо принять специальные меры по защите детей от ре-</a:t>
            </a:r>
            <a:r>
              <a:rPr lang="ru-RU" sz="2300" dirty="0" err="1"/>
              <a:t>виктимизации</a:t>
            </a:r>
            <a:r>
              <a:rPr lang="en-US" sz="2300" dirty="0"/>
              <a:t>. </a:t>
            </a:r>
          </a:p>
          <a:p>
            <a:pPr marL="285750" indent="-285750" algn="just">
              <a:buFontTx/>
              <a:buChar char="-"/>
            </a:pPr>
            <a:r>
              <a:rPr lang="ru-RU" sz="2300" dirty="0"/>
              <a:t>Для того, чтоб сделать эти процедуры более дружественными к детям, необходимо обеспечить большее участие специалистов социальной сферы в процессах правосудия.</a:t>
            </a:r>
            <a:r>
              <a:rPr lang="en-US" sz="2300" dirty="0"/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CC3DA3C-55A9-4C59-B5DF-D04326431A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9143999" cy="8858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en-US" sz="32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Процедуры, дружественные к детям</a:t>
            </a:r>
            <a:endParaRPr lang="en-US" altLang="en-US" sz="32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8F6651-E3C5-47DE-9387-EA3A28ED6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987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EB0873-2CE0-46E9-91DD-E9E8B71ADB92}"/>
              </a:ext>
            </a:extLst>
          </p:cNvPr>
          <p:cNvSpPr/>
          <p:nvPr/>
        </p:nvSpPr>
        <p:spPr>
          <a:xfrm>
            <a:off x="400051" y="1358133"/>
            <a:ext cx="84486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Спецификации, касающиеся наиболее благоприятных и подходящих условий, должны охватывать не только процедурные гарантии, но и в общем быть дружественными к детям, чтобы способствовать эффективному участию детей.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Например, чтобы избежать вторичной </a:t>
            </a:r>
            <a:r>
              <a:rPr lang="ru-RU" sz="2400" dirty="0" err="1"/>
              <a:t>виктимизации</a:t>
            </a:r>
            <a:r>
              <a:rPr lang="ru-RU" sz="2400" dirty="0"/>
              <a:t> в ходе повторных слушаний, рекомендуется записывать опрос детей-жертв и свидетелей, и затем использовать запись в качестве доказательств.</a:t>
            </a:r>
            <a:endParaRPr lang="en-US" sz="2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46D06D-BFFD-4918-A7AB-E3ECFCA95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45908FC-8CC8-4269-B8B7-10EF9CFDA47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8858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en-US" sz="32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Процедуры, дружественные к детям</a:t>
            </a:r>
            <a:endParaRPr lang="en-US" altLang="en-US" sz="32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C54154-5CC0-48A8-B743-0C7A69CBC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6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EB0873-2CE0-46E9-91DD-E9E8B71ADB92}"/>
              </a:ext>
            </a:extLst>
          </p:cNvPr>
          <p:cNvSpPr/>
          <p:nvPr/>
        </p:nvSpPr>
        <p:spPr>
          <a:xfrm>
            <a:off x="400051" y="1088148"/>
            <a:ext cx="844867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/>
              <a:t>Необходимо обеспечить спокойную обстановку и установить доверие между ребенком и тем, кто его слушает</a:t>
            </a:r>
            <a:r>
              <a:rPr lang="en-US" sz="2200" b="1" dirty="0"/>
              <a:t>. </a:t>
            </a:r>
          </a:p>
          <a:p>
            <a:pPr algn="just"/>
            <a:endParaRPr lang="en-US" sz="2200" b="1" dirty="0"/>
          </a:p>
          <a:p>
            <a:pPr algn="just"/>
            <a:r>
              <a:rPr lang="ru-RU" sz="2200" b="1" dirty="0"/>
              <a:t>Другие меры, которые защищают ребенка</a:t>
            </a:r>
            <a:r>
              <a:rPr lang="en-US" sz="2200" b="1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присутствие социальных работников во время слушаний/опроса</a:t>
            </a:r>
            <a:r>
              <a:rPr lang="en-US" sz="2200" dirty="0"/>
              <a:t>; 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присутствие доверенного человека, который сопровождает ребенка</a:t>
            </a:r>
            <a:r>
              <a:rPr lang="en-US" sz="2200" dirty="0"/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использование экранов для отделения ребенка от обвиняемого</a:t>
            </a:r>
            <a:r>
              <a:rPr lang="en-US" sz="2200" dirty="0"/>
              <a:t>; 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требование о том, что опросить ребенка может только один человек или о том, что опрос должен проходить за пределами зала суда.</a:t>
            </a:r>
            <a:endParaRPr lang="en-US" sz="22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C255AA1-B853-4501-B79E-67E37418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52597DE-50A8-42EC-B04F-61EA58F726D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8858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en-US" sz="32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Процедуры, дружественные к детям</a:t>
            </a:r>
            <a:endParaRPr lang="en-US" altLang="en-US" sz="32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BFB05A-9BDA-40BD-AD0E-C97236583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44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EB0873-2CE0-46E9-91DD-E9E8B71ADB92}"/>
              </a:ext>
            </a:extLst>
          </p:cNvPr>
          <p:cNvSpPr/>
          <p:nvPr/>
        </p:nvSpPr>
        <p:spPr>
          <a:xfrm>
            <a:off x="460012" y="1050552"/>
            <a:ext cx="844867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200" dirty="0"/>
              <a:t>Следователи, которые работают с детьми должны пройти специальное обучение</a:t>
            </a:r>
            <a:r>
              <a:rPr lang="en-US" sz="2200" dirty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Еще одной критически необходимой мерой является </a:t>
            </a:r>
            <a:r>
              <a:rPr lang="ru-RU" sz="2200" dirty="0" err="1"/>
              <a:t>мультидисциплинарное</a:t>
            </a:r>
            <a:r>
              <a:rPr lang="ru-RU" sz="2200" dirty="0"/>
              <a:t> сотрудничество</a:t>
            </a:r>
            <a:r>
              <a:rPr lang="en-US" sz="2200" dirty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Официальное сотрудничество между специалистами приветствуется</a:t>
            </a:r>
            <a:r>
              <a:rPr lang="en-US" sz="2200" dirty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Когда речь идет о сексуальном насилии</a:t>
            </a:r>
            <a:r>
              <a:rPr lang="en-US" sz="2200" dirty="0"/>
              <a:t>, </a:t>
            </a:r>
            <a:r>
              <a:rPr lang="ru-RU" sz="2200" dirty="0"/>
              <a:t>лучшим решением является проведение предварительного опроса ребенка</a:t>
            </a:r>
            <a:r>
              <a:rPr lang="en-US" sz="2200" dirty="0"/>
              <a:t> </a:t>
            </a:r>
            <a:r>
              <a:rPr lang="ru-RU" sz="2200" dirty="0"/>
              <a:t>специально подготовленной командой, а не опрос в суде.</a:t>
            </a:r>
          </a:p>
          <a:p>
            <a:pPr marL="285750" indent="-285750" algn="just">
              <a:buFontTx/>
              <a:buChar char="-"/>
            </a:pPr>
            <a:r>
              <a:rPr lang="ru-RU" sz="2200" dirty="0"/>
              <a:t>Зачастую, это требует разработки руководства по опросу детей-жертв и свидетелей насилия.</a:t>
            </a:r>
            <a:endParaRPr lang="en-US" sz="2200" b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AE27CEC-4491-435E-8751-77F13609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122F115-7015-4173-8B46-CB1B114747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8858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en-US" sz="32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Процедуры, дружественные к детям</a:t>
            </a:r>
            <a:endParaRPr lang="en-US" altLang="en-US" sz="32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7B69FC-6551-47A9-BA30-47B9780E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3547" y="4580807"/>
            <a:ext cx="1508009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4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CEF Power Point Template 2016 Ver1" id="{27D09125-A34A-9341-98C7-3E09FBC62D5D}" vid="{471FF3B8-C972-AE49-8898-5AB3D48731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UNICEF presentation for kids</Template>
  <TotalTime>3188</TotalTime>
  <Words>588</Words>
  <Application>Microsoft Office PowerPoint</Application>
  <PresentationFormat>On-screen Show (16:9)</PresentationFormat>
  <Paragraphs>89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Times</vt:lpstr>
      <vt:lpstr>Univers 55</vt:lpstr>
      <vt:lpstr>Office Theme</vt:lpstr>
      <vt:lpstr>Photo Editor Photo</vt:lpstr>
      <vt:lpstr>PowerPoint Presentation</vt:lpstr>
      <vt:lpstr>Глобальные данные по насилию против детей</vt:lpstr>
      <vt:lpstr>     </vt:lpstr>
      <vt:lpstr>PowerPoint Presentation</vt:lpstr>
      <vt:lpstr>PowerPoint Presentation</vt:lpstr>
      <vt:lpstr>Процедуры, дружественные к детям</vt:lpstr>
      <vt:lpstr>PowerPoint Presentation</vt:lpstr>
      <vt:lpstr>PowerPoint Presentation</vt:lpstr>
      <vt:lpstr>PowerPoint Presentation</vt:lpstr>
      <vt:lpstr>PowerPoint Presentation</vt:lpstr>
      <vt:lpstr>Преимущества Barnahus - с первичного отчета о подозрении до судебного заседания</vt:lpstr>
      <vt:lpstr>  Прекращение насилия против детей – ответственность каждого!    Спасибо! 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Sergiy Prokhorov</dc:creator>
  <cp:lastModifiedBy>Anna Omelchuk</cp:lastModifiedBy>
  <cp:revision>304</cp:revision>
  <cp:lastPrinted>2019-05-31T13:53:04Z</cp:lastPrinted>
  <dcterms:created xsi:type="dcterms:W3CDTF">2017-05-31T14:09:30Z</dcterms:created>
  <dcterms:modified xsi:type="dcterms:W3CDTF">2020-06-18T14:42:56Z</dcterms:modified>
</cp:coreProperties>
</file>