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7"/>
  </p:notesMasterIdLst>
  <p:sldIdLst>
    <p:sldId id="321" r:id="rId2"/>
    <p:sldId id="347" r:id="rId3"/>
    <p:sldId id="342" r:id="rId4"/>
    <p:sldId id="343" r:id="rId5"/>
    <p:sldId id="356" r:id="rId6"/>
    <p:sldId id="357" r:id="rId7"/>
    <p:sldId id="349" r:id="rId8"/>
    <p:sldId id="350" r:id="rId9"/>
    <p:sldId id="358" r:id="rId10"/>
    <p:sldId id="359" r:id="rId11"/>
    <p:sldId id="360" r:id="rId12"/>
    <p:sldId id="363" r:id="rId13"/>
    <p:sldId id="362" r:id="rId14"/>
    <p:sldId id="366" r:id="rId15"/>
    <p:sldId id="364" r:id="rId16"/>
    <p:sldId id="365" r:id="rId17"/>
    <p:sldId id="344" r:id="rId18"/>
    <p:sldId id="354" r:id="rId19"/>
    <p:sldId id="322" r:id="rId20"/>
    <p:sldId id="329" r:id="rId21"/>
    <p:sldId id="330" r:id="rId22"/>
    <p:sldId id="331" r:id="rId23"/>
    <p:sldId id="333" r:id="rId24"/>
    <p:sldId id="337" r:id="rId25"/>
    <p:sldId id="338" r:id="rId26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1AABB922-C6DF-471F-B4D4-616B16EFB66C}">
          <p14:sldIdLst>
            <p14:sldId id="321"/>
            <p14:sldId id="347"/>
            <p14:sldId id="342"/>
            <p14:sldId id="343"/>
            <p14:sldId id="356"/>
            <p14:sldId id="357"/>
            <p14:sldId id="349"/>
            <p14:sldId id="350"/>
            <p14:sldId id="358"/>
            <p14:sldId id="359"/>
            <p14:sldId id="360"/>
            <p14:sldId id="363"/>
            <p14:sldId id="362"/>
            <p14:sldId id="366"/>
            <p14:sldId id="364"/>
            <p14:sldId id="365"/>
            <p14:sldId id="344"/>
            <p14:sldId id="354"/>
            <p14:sldId id="322"/>
            <p14:sldId id="329"/>
            <p14:sldId id="330"/>
            <p14:sldId id="331"/>
            <p14:sldId id="333"/>
            <p14:sldId id="337"/>
            <p14:sldId id="33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evgen VOROBIOV" initials="IV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388"/>
    <a:srgbClr val="253B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24" autoAdjust="0"/>
    <p:restoredTop sz="93792" autoAdjust="0"/>
  </p:normalViewPr>
  <p:slideViewPr>
    <p:cSldViewPr snapToGrid="0" snapToObjects="1">
      <p:cViewPr varScale="1">
        <p:scale>
          <a:sx n="67" d="100"/>
          <a:sy n="67" d="100"/>
        </p:scale>
        <p:origin x="688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51" d="100"/>
          <a:sy n="51" d="100"/>
        </p:scale>
        <p:origin x="297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60" cy="498135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1"/>
            <a:ext cx="2945660" cy="498135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r">
              <a:defRPr sz="1200"/>
            </a:lvl1pPr>
          </a:lstStyle>
          <a:p>
            <a:fld id="{4C09E3F1-2A4F-4373-AB8A-25EB113B8AEA}" type="datetimeFigureOut">
              <a:rPr lang="en-GB" smtClean="0"/>
              <a:pPr/>
              <a:t>18/06/2020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17" tIns="46058" rIns="92117" bIns="4605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2117" tIns="46058" rIns="92117" bIns="460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60" cy="498134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30092"/>
            <a:ext cx="2945660" cy="498134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r">
              <a:defRPr sz="1200"/>
            </a:lvl1pPr>
          </a:lstStyle>
          <a:p>
            <a:fld id="{CAE046C0-D2BF-4F8F-AB6C-B7D2F86994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792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E046C0-D2BF-4F8F-AB6C-B7D2F8699461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477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E4DA-03E7-0847-A403-0526F146FA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30293-CA61-214C-92E4-73EA5CE81D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13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E4DA-03E7-0847-A403-0526F146FA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30293-CA61-214C-92E4-73EA5CE81D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631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E4DA-03E7-0847-A403-0526F146FA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30293-CA61-214C-92E4-73EA5CE81D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610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E4DA-03E7-0847-A403-0526F146FA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30293-CA61-214C-92E4-73EA5CE81D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656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E4DA-03E7-0847-A403-0526F146FA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30293-CA61-214C-92E4-73EA5CE81D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90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E4DA-03E7-0847-A403-0526F146FA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30293-CA61-214C-92E4-73EA5CE81D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164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E4DA-03E7-0847-A403-0526F146FA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30293-CA61-214C-92E4-73EA5CE81D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967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E4DA-03E7-0847-A403-0526F146FA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30293-CA61-214C-92E4-73EA5CE81D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181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E4DA-03E7-0847-A403-0526F146FA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30293-CA61-214C-92E4-73EA5CE81D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45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E4DA-03E7-0847-A403-0526F146FA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30293-CA61-214C-92E4-73EA5CE81D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437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E4DA-03E7-0847-A403-0526F146FA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30293-CA61-214C-92E4-73EA5CE81D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349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0E4DA-03E7-0847-A403-0526F146FA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6/18/2020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30293-CA61-214C-92E4-73EA5CE81D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732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7EDA12B-B43A-45AF-A123-0C24ACC051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76182" y="-603505"/>
            <a:ext cx="8947265" cy="4625164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 </a:t>
            </a:r>
            <a:r>
              <a:rPr lang="en-US" b="1" dirty="0"/>
              <a:t>Roundtable 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>
                <a:latin typeface="+mn-lt"/>
              </a:rPr>
            </a:br>
            <a:br>
              <a:rPr lang="en-US" dirty="0">
                <a:latin typeface="+mn-lt"/>
              </a:rPr>
            </a:br>
            <a:br>
              <a:rPr lang="en-US" dirty="0">
                <a:latin typeface="+mn-lt"/>
              </a:rPr>
            </a:br>
            <a:br>
              <a:rPr lang="en-US" dirty="0">
                <a:latin typeface="+mn-lt"/>
              </a:rPr>
            </a:br>
            <a:br>
              <a:rPr lang="en-US" dirty="0">
                <a:latin typeface="+mn-lt"/>
              </a:rPr>
            </a:br>
            <a:br>
              <a:rPr lang="en-US" dirty="0">
                <a:latin typeface="+mn-lt"/>
              </a:rPr>
            </a:br>
            <a:br>
              <a:rPr lang="en-US" dirty="0">
                <a:latin typeface="+mn-lt"/>
              </a:rPr>
            </a:br>
            <a:r>
              <a:rPr lang="uk-UA" sz="4900" b="1" dirty="0">
                <a:solidFill>
                  <a:srgbClr val="0070C0"/>
                </a:solidFill>
                <a:latin typeface="+mn-lt"/>
              </a:rPr>
              <a:t>Законодавство ЄС </a:t>
            </a:r>
            <a:r>
              <a:rPr lang="ru-RU" sz="4900" b="1" dirty="0">
                <a:solidFill>
                  <a:srgbClr val="0070C0"/>
                </a:solidFill>
                <a:latin typeface="+mn-lt"/>
              </a:rPr>
              <a:t>у сфер</a:t>
            </a:r>
            <a:r>
              <a:rPr lang="uk-UA" sz="4900" b="1" dirty="0">
                <a:solidFill>
                  <a:srgbClr val="0070C0"/>
                </a:solidFill>
                <a:latin typeface="+mn-lt"/>
              </a:rPr>
              <a:t>і сексуального насильства та експлуатації дітей</a:t>
            </a:r>
            <a:br>
              <a:rPr lang="en-US" b="1" dirty="0">
                <a:solidFill>
                  <a:srgbClr val="0070C0"/>
                </a:solidFill>
              </a:rPr>
            </a:br>
            <a:br>
              <a:rPr lang="en-US" b="1" dirty="0">
                <a:solidFill>
                  <a:srgbClr val="0070C0"/>
                </a:solidFill>
              </a:rPr>
            </a:br>
            <a:br>
              <a:rPr lang="en-US" sz="4000" b="1" dirty="0">
                <a:solidFill>
                  <a:srgbClr val="0070C0"/>
                </a:solidFill>
                <a:latin typeface="+mn-lt"/>
              </a:rPr>
            </a:br>
            <a:r>
              <a:rPr lang="en-US" sz="31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br>
              <a:rPr lang="en-GB" sz="31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31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2BC5EC8-D7DE-4FB9-861D-2A8CDF40EB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651062"/>
            <a:ext cx="9144000" cy="1655762"/>
          </a:xfrm>
        </p:spPr>
        <p:txBody>
          <a:bodyPr>
            <a:normAutofit fontScale="92500" lnSpcReduction="20000"/>
          </a:bodyPr>
          <a:lstStyle/>
          <a:p>
            <a:endParaRPr lang="en-GB" dirty="0"/>
          </a:p>
          <a:p>
            <a:r>
              <a:rPr lang="ru-RU" b="1" dirty="0"/>
              <a:t>«</a:t>
            </a:r>
            <a:r>
              <a:rPr lang="uk-UA" b="1" dirty="0"/>
              <a:t>Актуальні проблеми досудового розслідування та судового розгляду злочинів проти статевої свободи та статевої недоторканості дітей, шляхи їх вирішення</a:t>
            </a:r>
            <a:r>
              <a:rPr lang="uk-UA" dirty="0"/>
              <a:t>»</a:t>
            </a:r>
          </a:p>
          <a:p>
            <a:r>
              <a:rPr lang="uk-UA" b="1" i="1" dirty="0"/>
              <a:t>19 червня 2020 р.</a:t>
            </a:r>
          </a:p>
        </p:txBody>
      </p:sp>
    </p:spTree>
    <p:extLst>
      <p:ext uri="{BB962C8B-B14F-4D97-AF65-F5344CB8AC3E}">
        <p14:creationId xmlns:p14="http://schemas.microsoft.com/office/powerpoint/2010/main" val="3200383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E2A63-8E65-4B6B-A52C-60D3AE7FE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chemeClr val="accent1"/>
                </a:solidFill>
              </a:rPr>
              <a:t>Директива ЄС з протидії </a:t>
            </a:r>
            <a:br>
              <a:rPr lang="uk-UA" b="1" dirty="0">
                <a:solidFill>
                  <a:schemeClr val="accent1"/>
                </a:solidFill>
              </a:rPr>
            </a:br>
            <a:r>
              <a:rPr lang="uk-UA" b="1" dirty="0">
                <a:solidFill>
                  <a:schemeClr val="accent1"/>
                </a:solidFill>
              </a:rPr>
              <a:t>сексуальному насильству щодо дітей</a:t>
            </a:r>
            <a:br>
              <a:rPr lang="en-US" sz="4000" b="1" dirty="0">
                <a:solidFill>
                  <a:schemeClr val="accent1"/>
                </a:solidFill>
                <a:latin typeface="+mn-lt"/>
              </a:rPr>
            </a:br>
            <a:r>
              <a:rPr lang="uk-UA" sz="4000" b="1" dirty="0">
                <a:solidFill>
                  <a:schemeClr val="accent1"/>
                </a:solidFill>
                <a:latin typeface="+mn-lt"/>
              </a:rPr>
              <a:t>Розслідування і притягнення до відповідальності </a:t>
            </a:r>
            <a:endParaRPr lang="en-US" sz="40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BBDD0E-FBDB-43AD-AF96-84634D790E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uk-UA" dirty="0"/>
              <a:t>Проведення розслідування і притягнення до кримінальної відповідальності за злочини </a:t>
            </a:r>
            <a:r>
              <a:rPr lang="uk-UA" b="1" dirty="0"/>
              <a:t>не залежать від наявності повідомлення про злочин чи заяви потерпілого або його представника, і відповідне кримінальне провадження може тривати, навіть якщо зазначена особа (потерпілий чи представник) відкликала свою заяву.</a:t>
            </a:r>
            <a:endParaRPr lang="en-US" b="1" dirty="0"/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b="1" dirty="0"/>
              <a:t>Ефективні слідчі заходи,</a:t>
            </a:r>
            <a:r>
              <a:rPr lang="en-US" dirty="0"/>
              <a:t> </a:t>
            </a:r>
            <a:r>
              <a:rPr lang="uk-UA" dirty="0"/>
              <a:t>зокрема такі, що застосовуються для розслідування тяжких злочинів та організованої злочинності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b="1" dirty="0"/>
              <a:t>Аналіз матеріалів дитячої порнографії</a:t>
            </a:r>
            <a:r>
              <a:rPr lang="en-US" dirty="0"/>
              <a:t>, </a:t>
            </a:r>
            <a:r>
              <a:rPr lang="uk-UA" dirty="0"/>
              <a:t>зокрема фотографій та аудіо- і відеоматеріалів, що передаються чи поширюються за допомогою інформаційно-комунікаційних технологій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570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8A0B3-7439-48D1-AB58-B952E4F0C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0565" y="365125"/>
            <a:ext cx="10314709" cy="1491384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uk-UA" b="1" dirty="0">
                <a:solidFill>
                  <a:schemeClr val="accent1"/>
                </a:solidFill>
              </a:rPr>
              <a:t>Директива ЄС з протидії </a:t>
            </a:r>
            <a:br>
              <a:rPr lang="uk-UA" b="1" dirty="0">
                <a:solidFill>
                  <a:schemeClr val="accent1"/>
                </a:solidFill>
              </a:rPr>
            </a:br>
            <a:r>
              <a:rPr lang="uk-UA" b="1" dirty="0">
                <a:solidFill>
                  <a:schemeClr val="accent1"/>
                </a:solidFill>
              </a:rPr>
              <a:t>сексуальному насильству щодо дітей </a:t>
            </a:r>
            <a:br>
              <a:rPr lang="uk-UA" b="1" dirty="0">
                <a:solidFill>
                  <a:schemeClr val="accent1"/>
                </a:solidFill>
              </a:rPr>
            </a:br>
            <a:r>
              <a:rPr lang="uk-UA" b="1" dirty="0">
                <a:solidFill>
                  <a:schemeClr val="accent1"/>
                </a:solidFill>
                <a:latin typeface="+mn-lt"/>
              </a:rPr>
              <a:t>Допомога потерпілим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FFA0C7-D167-4537-A72C-0CE4DCE93D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56509"/>
            <a:ext cx="10373137" cy="3749161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uk-UA" sz="3600" dirty="0"/>
              <a:t>Діти, що постраждали від будь-якого із передбачених Директивою злочинів, вважаються </a:t>
            </a:r>
            <a:r>
              <a:rPr lang="uk-UA" sz="3600" b="1" dirty="0"/>
              <a:t>особливо вразливими потерпілими.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3600" dirty="0"/>
              <a:t>Призначення дитині </a:t>
            </a:r>
            <a:r>
              <a:rPr lang="uk-UA" sz="3600" b="1" dirty="0"/>
              <a:t>спеціального представника </a:t>
            </a:r>
            <a:r>
              <a:rPr lang="en-US" sz="3600" dirty="0"/>
              <a:t>(</a:t>
            </a:r>
            <a:r>
              <a:rPr lang="uk-UA" sz="3600" dirty="0"/>
              <a:t>конфлікт інтересів</a:t>
            </a:r>
            <a:r>
              <a:rPr lang="en-US" sz="3600" dirty="0"/>
              <a:t>)</a:t>
            </a:r>
            <a:r>
              <a:rPr lang="uk-UA" sz="3600" dirty="0"/>
              <a:t>.</a:t>
            </a:r>
            <a:endParaRPr lang="en-US" sz="3600" dirty="0"/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3600" b="1" dirty="0"/>
              <a:t>Правова допомога та представництво інтересів </a:t>
            </a:r>
            <a:r>
              <a:rPr lang="uk-UA" sz="3600" dirty="0"/>
              <a:t>(зокрема</a:t>
            </a:r>
            <a:r>
              <a:rPr lang="uk-UA" sz="3600" b="1" dirty="0"/>
              <a:t> </a:t>
            </a:r>
            <a:r>
              <a:rPr lang="uk-UA" sz="3600" dirty="0"/>
              <a:t>для отримання компенсації) мають бути безкоштовними.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92627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136D0-3C5A-411B-A1BE-2C19FF8DB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uk-UA" b="1" dirty="0">
                <a:solidFill>
                  <a:schemeClr val="accent1"/>
                </a:solidFill>
              </a:rPr>
              <a:t>Директива ЄС з протидії </a:t>
            </a:r>
            <a:br>
              <a:rPr lang="uk-UA" b="1" dirty="0">
                <a:solidFill>
                  <a:schemeClr val="accent1"/>
                </a:solidFill>
              </a:rPr>
            </a:br>
            <a:r>
              <a:rPr lang="uk-UA" b="1" dirty="0">
                <a:solidFill>
                  <a:schemeClr val="accent1"/>
                </a:solidFill>
              </a:rPr>
              <a:t>сексуальному насильству щодо дітей</a:t>
            </a:r>
            <a:br>
              <a:rPr lang="en-US" b="1" dirty="0">
                <a:solidFill>
                  <a:schemeClr val="accent1"/>
                </a:solidFill>
                <a:latin typeface="+mn-lt"/>
              </a:rPr>
            </a:br>
            <a:r>
              <a:rPr lang="uk-UA" b="1" dirty="0">
                <a:solidFill>
                  <a:schemeClr val="accent1"/>
                </a:solidFill>
                <a:latin typeface="+mn-lt"/>
              </a:rPr>
              <a:t>Захист дітей-потерпілих у кримінальному провадженні</a:t>
            </a:r>
            <a:endParaRPr lang="en-US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C67C9-03A1-41B3-9D50-A5B6D2F622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32383"/>
            <a:ext cx="10515600" cy="3844579"/>
          </a:xfrm>
        </p:spPr>
        <p:txBody>
          <a:bodyPr>
            <a:normAutofit fontScale="92500"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uk-UA" sz="3200" dirty="0"/>
              <a:t>Допит дитини-потерпілого має бути проведений </a:t>
            </a:r>
            <a:r>
              <a:rPr lang="uk-UA" sz="3200" b="1" dirty="0"/>
              <a:t>без необґрунтованих затримок </a:t>
            </a:r>
            <a:r>
              <a:rPr lang="uk-UA" sz="3200" dirty="0"/>
              <a:t> після того, як відповідні факти були повідомлені компетентним органам</a:t>
            </a:r>
            <a:r>
              <a:rPr lang="en-US" sz="3200" dirty="0"/>
              <a:t>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3200" dirty="0"/>
              <a:t>Допит дитини-потерпілого має проходити (за потреби) у </a:t>
            </a:r>
            <a:r>
              <a:rPr lang="uk-UA" sz="3200" b="1" dirty="0"/>
              <a:t>спеціально обладнаних </a:t>
            </a:r>
            <a:r>
              <a:rPr lang="uk-UA" sz="3200" dirty="0"/>
              <a:t>для цього </a:t>
            </a:r>
            <a:r>
              <a:rPr lang="uk-UA" sz="3200" b="1" dirty="0"/>
              <a:t>приміщеннях</a:t>
            </a:r>
            <a:r>
              <a:rPr lang="en-US" sz="3200" dirty="0"/>
              <a:t>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3200" dirty="0"/>
              <a:t>Допит дитини-потерпілого проводиться особами, що пройшли </a:t>
            </a:r>
            <a:r>
              <a:rPr lang="uk-UA" sz="3200" b="1" dirty="0"/>
              <a:t>спеціальну професійну підготовку </a:t>
            </a:r>
            <a:r>
              <a:rPr lang="uk-UA" sz="3200" dirty="0"/>
              <a:t>для проведення такої категорії допитів, або за участю таких осіб.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32861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136D0-3C5A-411B-A1BE-2C19FF8DB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uk-UA" b="1" dirty="0">
                <a:solidFill>
                  <a:schemeClr val="accent1"/>
                </a:solidFill>
              </a:rPr>
              <a:t>Директива ЄС з протидії </a:t>
            </a:r>
            <a:br>
              <a:rPr lang="uk-UA" b="1" dirty="0">
                <a:solidFill>
                  <a:schemeClr val="accent1"/>
                </a:solidFill>
              </a:rPr>
            </a:br>
            <a:r>
              <a:rPr lang="uk-UA" b="1" dirty="0">
                <a:solidFill>
                  <a:schemeClr val="accent1"/>
                </a:solidFill>
              </a:rPr>
              <a:t>сексуальному насильству щодо дітей</a:t>
            </a:r>
            <a:br>
              <a:rPr lang="en-US" b="1" dirty="0">
                <a:solidFill>
                  <a:schemeClr val="accent1"/>
                </a:solidFill>
              </a:rPr>
            </a:br>
            <a:r>
              <a:rPr lang="uk-UA" b="1" dirty="0">
                <a:solidFill>
                  <a:schemeClr val="accent1"/>
                </a:solidFill>
              </a:rPr>
              <a:t>Захист дітей-потерпілих у кримінальному провадженні</a:t>
            </a:r>
            <a:endParaRPr lang="en-US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C67C9-03A1-41B3-9D50-A5B6D2F622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8400"/>
            <a:ext cx="10515600" cy="3738562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uk-UA" sz="3200" dirty="0"/>
              <a:t>Якщо можливо, усі допити дитини-потерпілого мають бути проведені </a:t>
            </a:r>
            <a:r>
              <a:rPr lang="uk-UA" sz="3200" b="1" dirty="0"/>
              <a:t>тією самою особою</a:t>
            </a:r>
            <a:r>
              <a:rPr lang="en-US" sz="3200" dirty="0"/>
              <a:t>;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n-US" sz="3200" dirty="0"/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3200" b="1" dirty="0"/>
              <a:t>Кількість допитів має бути мінімальною </a:t>
            </a:r>
            <a:r>
              <a:rPr lang="uk-UA" sz="3200" dirty="0"/>
              <a:t>(наскільки можливо): допит проводять тільки тоді, коли це є необхідним для цілей досудового розслідування (кримінального провадження)</a:t>
            </a:r>
            <a:r>
              <a:rPr lang="en-US" sz="3200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5815483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136D0-3C5A-411B-A1BE-2C19FF8DB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uk-UA" b="1" dirty="0">
                <a:solidFill>
                  <a:schemeClr val="accent1"/>
                </a:solidFill>
              </a:rPr>
              <a:t>Директива ЄС з протидії </a:t>
            </a:r>
            <a:br>
              <a:rPr lang="uk-UA" b="1" dirty="0">
                <a:solidFill>
                  <a:schemeClr val="accent1"/>
                </a:solidFill>
              </a:rPr>
            </a:br>
            <a:r>
              <a:rPr lang="uk-UA" b="1" dirty="0">
                <a:solidFill>
                  <a:schemeClr val="accent1"/>
                </a:solidFill>
              </a:rPr>
              <a:t>сексуальному насильству щодо дітей</a:t>
            </a:r>
            <a:br>
              <a:rPr lang="en-US" b="1" dirty="0">
                <a:solidFill>
                  <a:schemeClr val="accent1"/>
                </a:solidFill>
              </a:rPr>
            </a:br>
            <a:r>
              <a:rPr lang="uk-UA" b="1" dirty="0">
                <a:solidFill>
                  <a:schemeClr val="accent1"/>
                </a:solidFill>
              </a:rPr>
              <a:t>Захист дітей-потерпілих у кримінальному провадженні</a:t>
            </a:r>
            <a:endParaRPr lang="en-US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C67C9-03A1-41B3-9D50-A5B6D2F622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07096"/>
            <a:ext cx="10515600" cy="4069866"/>
          </a:xfrm>
        </p:spPr>
        <p:txBody>
          <a:bodyPr>
            <a:normAutofit/>
          </a:bodyPr>
          <a:lstStyle/>
          <a:p>
            <a:pPr algn="just"/>
            <a:endParaRPr lang="en-US" dirty="0"/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3600" dirty="0"/>
              <a:t>Дитину-потерпілого за потреби може супроводжувати </a:t>
            </a:r>
            <a:r>
              <a:rPr lang="uk-UA" sz="3600" b="1" dirty="0"/>
              <a:t>законний представник </a:t>
            </a:r>
            <a:r>
              <a:rPr lang="uk-UA" sz="3600" dirty="0"/>
              <a:t>або інша доросла людина за вибором дитини (за умови, що  залучення зазначеної особи не було визнано неприйнятним)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85945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61556-F23B-4781-B83F-F5A9C7A64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5375" y="38735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chemeClr val="accent1"/>
                </a:solidFill>
              </a:rPr>
              <a:t>Директива ЄС з протидії </a:t>
            </a:r>
            <a:br>
              <a:rPr lang="uk-UA" b="1" dirty="0">
                <a:solidFill>
                  <a:schemeClr val="accent1"/>
                </a:solidFill>
              </a:rPr>
            </a:br>
            <a:r>
              <a:rPr lang="uk-UA" b="1" dirty="0">
                <a:solidFill>
                  <a:schemeClr val="accent1"/>
                </a:solidFill>
              </a:rPr>
              <a:t>сексуальному насильству щодо дітей</a:t>
            </a:r>
            <a:br>
              <a:rPr lang="en-US" b="1" dirty="0">
                <a:solidFill>
                  <a:schemeClr val="accent1"/>
                </a:solidFill>
              </a:rPr>
            </a:br>
            <a:r>
              <a:rPr lang="uk-UA" b="1" dirty="0">
                <a:solidFill>
                  <a:schemeClr val="accent1"/>
                </a:solidFill>
              </a:rPr>
              <a:t>Захист дітей-потерпілих у кримінальному провадженні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F9A188-2F6D-45B0-B9AE-BAC78DF1DD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73357"/>
            <a:ext cx="10515600" cy="4003606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uk-UA" sz="3200" dirty="0"/>
              <a:t>Допит дитини-потерпілого або (у відповідних випадках) дитини-свідка може </a:t>
            </a:r>
            <a:r>
              <a:rPr lang="uk-UA" sz="3200" b="1" dirty="0"/>
              <a:t>бути записано на аудіо та відео: </a:t>
            </a:r>
            <a:r>
              <a:rPr lang="uk-UA" sz="3200" dirty="0"/>
              <a:t> і має бути можливість використання аудіо- та відеозапису допиту </a:t>
            </a:r>
            <a:r>
              <a:rPr lang="uk-UA" sz="3200" b="1" dirty="0"/>
              <a:t>в суді як доказу</a:t>
            </a:r>
            <a:r>
              <a:rPr lang="en-US" sz="3200" dirty="0"/>
              <a:t>,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n-US" sz="3200" dirty="0"/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3200" dirty="0"/>
              <a:t>Судовий розгляд в залі судових засідань відбувається </a:t>
            </a:r>
            <a:r>
              <a:rPr lang="uk-UA" sz="3200" b="1" dirty="0"/>
              <a:t>без сторонніх спостерігачів (публіки)</a:t>
            </a:r>
            <a:r>
              <a:rPr lang="en-US" sz="3200" b="1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4351216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61556-F23B-4781-B83F-F5A9C7A64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600" b="1" dirty="0">
                <a:solidFill>
                  <a:schemeClr val="accent1"/>
                </a:solidFill>
              </a:rPr>
              <a:t>Директива ЄС з протидії </a:t>
            </a:r>
            <a:br>
              <a:rPr lang="uk-UA" sz="3600" b="1" dirty="0">
                <a:solidFill>
                  <a:schemeClr val="accent1"/>
                </a:solidFill>
              </a:rPr>
            </a:br>
            <a:r>
              <a:rPr lang="uk-UA" sz="3600" b="1" dirty="0">
                <a:solidFill>
                  <a:schemeClr val="accent1"/>
                </a:solidFill>
              </a:rPr>
              <a:t>сексуальному насильству щодо дітей</a:t>
            </a:r>
            <a:br>
              <a:rPr lang="en-US" sz="3600" b="1" dirty="0">
                <a:solidFill>
                  <a:schemeClr val="accent1"/>
                </a:solidFill>
              </a:rPr>
            </a:br>
            <a:r>
              <a:rPr lang="uk-UA" sz="3600" b="1" dirty="0">
                <a:solidFill>
                  <a:schemeClr val="accent1"/>
                </a:solidFill>
              </a:rPr>
              <a:t>Захист дітей-потерпілих у кримінальному провадженні</a:t>
            </a:r>
            <a:endParaRPr lang="en-US" sz="3600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F9A188-2F6D-45B0-B9AE-BAC78DF1DD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uk-UA" sz="3200" dirty="0"/>
              <a:t>Заслуховування дитини-потерпілого в судовому засіданні може проходити </a:t>
            </a:r>
            <a:r>
              <a:rPr lang="uk-UA" sz="3200" b="1" dirty="0"/>
              <a:t>без фізичної присутності дитини в залі, </a:t>
            </a:r>
            <a:r>
              <a:rPr lang="uk-UA" sz="3200" dirty="0"/>
              <a:t>тобто за допомогою дистанційної комунікації із використанням відповідного технічного обладнання</a:t>
            </a:r>
            <a:r>
              <a:rPr lang="en-US" sz="3200" dirty="0"/>
              <a:t>;</a:t>
            </a:r>
          </a:p>
          <a:p>
            <a:pPr marL="0" indent="0" algn="just">
              <a:buNone/>
            </a:pPr>
            <a:endParaRPr lang="en-US" sz="3200" dirty="0"/>
          </a:p>
          <a:p>
            <a:pPr algn="just"/>
            <a:r>
              <a:rPr lang="uk-UA" sz="3200" dirty="0"/>
              <a:t>В інтересах дитини-потерпілого, а також з огляду на інші інтереси загального характеру, </a:t>
            </a:r>
            <a:r>
              <a:rPr lang="uk-UA" sz="3200" b="1" dirty="0"/>
              <a:t>необхідно забезпечити  конфіденційність та захистити анкетні дані </a:t>
            </a:r>
            <a:r>
              <a:rPr lang="uk-UA" sz="3200" dirty="0"/>
              <a:t>від розголошення</a:t>
            </a:r>
            <a:r>
              <a:rPr lang="uk-UA" sz="3200" b="1" dirty="0"/>
              <a:t> і обличчя дитини </a:t>
            </a:r>
            <a:r>
              <a:rPr lang="uk-UA" sz="3200" dirty="0"/>
              <a:t>від можливої ідентифікації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071546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55106-200E-4AD8-B842-EEFAEF5AC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41300"/>
            <a:ext cx="1135380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 </a:t>
            </a:r>
            <a:r>
              <a:rPr lang="uk-UA" sz="3900" b="1" dirty="0">
                <a:solidFill>
                  <a:schemeClr val="accent1"/>
                </a:solidFill>
              </a:rPr>
              <a:t>Директива ЄС з протидії </a:t>
            </a:r>
            <a:br>
              <a:rPr lang="uk-UA" sz="3900" b="1" dirty="0">
                <a:solidFill>
                  <a:schemeClr val="accent1"/>
                </a:solidFill>
              </a:rPr>
            </a:br>
            <a:r>
              <a:rPr lang="uk-UA" sz="3900" b="1" dirty="0">
                <a:solidFill>
                  <a:schemeClr val="accent1"/>
                </a:solidFill>
              </a:rPr>
              <a:t>сексуальному насильству щодо дітей</a:t>
            </a:r>
            <a:br>
              <a:rPr lang="en-US" sz="3900" b="1" dirty="0">
                <a:solidFill>
                  <a:schemeClr val="accent1"/>
                </a:solidFill>
                <a:latin typeface="+mn-lt"/>
              </a:rPr>
            </a:br>
            <a:r>
              <a:rPr lang="uk-UA" sz="3900" b="1" dirty="0">
                <a:solidFill>
                  <a:schemeClr val="accent1"/>
                </a:solidFill>
                <a:latin typeface="+mn-lt"/>
              </a:rPr>
              <a:t>Програми оцінювання</a:t>
            </a:r>
            <a:r>
              <a:rPr lang="ru-RU" sz="3900" b="1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uk-UA" sz="3900" b="1" dirty="0">
                <a:solidFill>
                  <a:schemeClr val="accent1"/>
                </a:solidFill>
                <a:latin typeface="+mn-lt"/>
              </a:rPr>
              <a:t>ризиків, пов’язаних з особою правопорушника</a:t>
            </a:r>
            <a:endParaRPr lang="en-US" sz="39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74EE9-EC16-442C-960E-CAB5D54C0E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uk-UA" sz="3200" dirty="0"/>
              <a:t>Щодо кожного правопорушника обов’язково проводиться </a:t>
            </a:r>
            <a:r>
              <a:rPr lang="uk-UA" sz="3200" b="1" dirty="0"/>
              <a:t>оцінювання ризиків; </a:t>
            </a:r>
            <a:r>
              <a:rPr lang="uk-UA" sz="3200" dirty="0"/>
              <a:t>правопорушники мають доступ до </a:t>
            </a:r>
            <a:r>
              <a:rPr lang="uk-UA" sz="3200" b="1" dirty="0"/>
              <a:t>спеціальних корекційних програм;</a:t>
            </a:r>
          </a:p>
          <a:p>
            <a:pPr algn="just"/>
            <a:r>
              <a:rPr lang="uk-UA" sz="3200" b="1" dirty="0"/>
              <a:t>Інформація про судимість та відсторонення від професійної діяльності </a:t>
            </a:r>
            <a:r>
              <a:rPr lang="uk-UA" sz="3200" dirty="0"/>
              <a:t>має бути більш доступною у відповідних реєстрах для забезпечення більш надійного контролю таких відомостей.</a:t>
            </a:r>
          </a:p>
          <a:p>
            <a:pPr algn="just"/>
            <a:r>
              <a:rPr lang="uk-UA" sz="3200" b="1" dirty="0"/>
              <a:t>Заборона реклами можливостей для насильства</a:t>
            </a:r>
            <a:r>
              <a:rPr lang="uk-UA" sz="3200" dirty="0"/>
              <a:t> та організації секс-туризму за участю дітей; натомість перебачено навчання, підвищення рівня обізнаності і проведення тренінгів для службовців.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158937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F6A37-D2A6-44FE-BDC1-17704534A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4000" b="1" dirty="0">
                <a:solidFill>
                  <a:schemeClr val="accent1"/>
                </a:solidFill>
              </a:rPr>
              <a:t>Директива ЄС з протидії </a:t>
            </a:r>
            <a:br>
              <a:rPr lang="uk-UA" sz="4000" b="1" dirty="0">
                <a:solidFill>
                  <a:schemeClr val="accent1"/>
                </a:solidFill>
              </a:rPr>
            </a:br>
            <a:r>
              <a:rPr lang="uk-UA" sz="4000" b="1" dirty="0">
                <a:solidFill>
                  <a:schemeClr val="accent1"/>
                </a:solidFill>
              </a:rPr>
              <a:t>сексуальному насильству щодо дітей</a:t>
            </a:r>
            <a:br>
              <a:rPr lang="en-US" sz="4000" b="1" dirty="0">
                <a:solidFill>
                  <a:schemeClr val="accent1"/>
                </a:solidFill>
                <a:latin typeface="+mn-lt"/>
              </a:rPr>
            </a:br>
            <a:r>
              <a:rPr lang="uk-UA" sz="4000" b="1" dirty="0">
                <a:solidFill>
                  <a:schemeClr val="accent1"/>
                </a:solidFill>
                <a:latin typeface="+mn-lt"/>
              </a:rPr>
              <a:t>Підготовка фахівців</a:t>
            </a:r>
            <a:endParaRPr lang="en-US" sz="40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62383-2E81-4538-B0A0-5566C4CE95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lnSpcReduction="10000"/>
          </a:bodyPr>
          <a:lstStyle/>
          <a:p>
            <a:pPr algn="just"/>
            <a:r>
              <a:rPr lang="uk-UA" dirty="0"/>
              <a:t>Спеціалісти, що будуть контактувати з дітьми, які постраждали від сексуального насильства чи сексуальної експлуатації, мають проходити відповідне навчання:</a:t>
            </a:r>
            <a:endParaRPr lang="en-US" dirty="0"/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dirty="0"/>
              <a:t>працівники поліції, які перші приїжджають на місце злочину (щоб вони могли визначити, хто постраждав від сексуального насильства та експлуатації)</a:t>
            </a:r>
            <a:r>
              <a:rPr lang="en-US" dirty="0"/>
              <a:t>,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dirty="0"/>
              <a:t>прокурори</a:t>
            </a:r>
            <a:r>
              <a:rPr lang="en-US" dirty="0"/>
              <a:t>,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dirty="0"/>
              <a:t>захисники (адвокати),</a:t>
            </a:r>
            <a:r>
              <a:rPr lang="en-US" dirty="0"/>
              <a:t>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dirty="0"/>
              <a:t>судді та працівники судових органів</a:t>
            </a:r>
            <a:r>
              <a:rPr lang="en-US" dirty="0"/>
              <a:t>,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dirty="0"/>
              <a:t>працівники служб захисту дітей та медичних закладів</a:t>
            </a:r>
            <a:r>
              <a:rPr lang="en-US" dirty="0"/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16814595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5AB6-95C1-4100-AF01-C3CE18D16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4000" b="1" dirty="0">
                <a:solidFill>
                  <a:srgbClr val="0070C0"/>
                </a:solidFill>
                <a:latin typeface="+mn-lt"/>
              </a:rPr>
              <a:t>Директива ЄС щодо захисту жертв</a:t>
            </a:r>
            <a:endParaRPr lang="en-US" sz="4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36FA-59E5-478A-9A99-19B91545C2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uk-UA" dirty="0"/>
              <a:t>Директива</a:t>
            </a:r>
            <a:r>
              <a:rPr lang="en-US" dirty="0"/>
              <a:t> 2012/29/EU </a:t>
            </a:r>
            <a:r>
              <a:rPr lang="uk-UA" dirty="0"/>
              <a:t>Європейського Парламенту та Ради ЄС від</a:t>
            </a:r>
            <a:r>
              <a:rPr lang="en-US" dirty="0"/>
              <a:t> 25 </a:t>
            </a:r>
            <a:r>
              <a:rPr lang="uk-UA" dirty="0"/>
              <a:t>жовтня</a:t>
            </a:r>
            <a:r>
              <a:rPr lang="en-US" dirty="0"/>
              <a:t> 2012</a:t>
            </a:r>
            <a:r>
              <a:rPr lang="uk-UA" dirty="0"/>
              <a:t>,</a:t>
            </a:r>
            <a:r>
              <a:rPr lang="en-US" dirty="0"/>
              <a:t> </a:t>
            </a:r>
            <a:r>
              <a:rPr lang="uk-UA" b="1" dirty="0"/>
              <a:t>що встановлює мінімальні стандарти прав, підтримки та захисту жертв злочинів </a:t>
            </a:r>
            <a:r>
              <a:rPr lang="uk-UA" dirty="0"/>
              <a:t>і замінює Рамкове рішення Ради ЄС </a:t>
            </a:r>
            <a:r>
              <a:rPr lang="en-US" dirty="0"/>
              <a:t>2001/220/JHA</a:t>
            </a:r>
          </a:p>
        </p:txBody>
      </p:sp>
    </p:spTree>
    <p:extLst>
      <p:ext uri="{BB962C8B-B14F-4D97-AF65-F5344CB8AC3E}">
        <p14:creationId xmlns:p14="http://schemas.microsoft.com/office/powerpoint/2010/main" val="2266215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4C549-4198-47F5-A271-2D66EE3EB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>
                <a:solidFill>
                  <a:schemeClr val="accent1"/>
                </a:solidFill>
                <a:latin typeface="+mn-lt"/>
              </a:rPr>
              <a:t>Директиви ЄС</a:t>
            </a:r>
            <a:endParaRPr lang="en-US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A74FD-E82F-4DC8-8548-DE9E427AEE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4730"/>
            <a:ext cx="10515600" cy="477223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uk-UA" dirty="0"/>
              <a:t>Директива </a:t>
            </a:r>
            <a:r>
              <a:rPr lang="en-US" dirty="0"/>
              <a:t>2011/92/EU </a:t>
            </a:r>
            <a:r>
              <a:rPr lang="uk-UA" dirty="0"/>
              <a:t>Європейського Парламенту та Ради ЄС від 13.12.2011 з протидії сексуальному насильству і сексуальній експлуатації дітей та дитячій порнографії, що замінює Рамкове рішення Ради ЄС </a:t>
            </a:r>
            <a:r>
              <a:rPr lang="en-US" dirty="0"/>
              <a:t>2004/6 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uk-UA" b="1" dirty="0">
                <a:solidFill>
                  <a:srgbClr val="FF0000"/>
                </a:solidFill>
              </a:rPr>
              <a:t>Директива з протидії сексуальному насильству та експлуатації дітей) </a:t>
            </a:r>
          </a:p>
          <a:p>
            <a:pPr algn="just"/>
            <a:r>
              <a:rPr lang="uk-UA" dirty="0"/>
              <a:t>Директива</a:t>
            </a:r>
            <a:r>
              <a:rPr lang="en-US" dirty="0"/>
              <a:t> 2012/29/EU </a:t>
            </a:r>
            <a:r>
              <a:rPr lang="uk-UA" dirty="0"/>
              <a:t>Європейського Парламенту та Ради ЄС від</a:t>
            </a:r>
            <a:r>
              <a:rPr lang="en-US" dirty="0"/>
              <a:t> 25</a:t>
            </a:r>
            <a:r>
              <a:rPr lang="uk-UA" dirty="0"/>
              <a:t> жовтня</a:t>
            </a:r>
            <a:r>
              <a:rPr lang="en-US" dirty="0"/>
              <a:t> 2012</a:t>
            </a:r>
            <a:r>
              <a:rPr lang="uk-UA" dirty="0"/>
              <a:t>,</a:t>
            </a:r>
            <a:r>
              <a:rPr lang="en-US" dirty="0"/>
              <a:t> </a:t>
            </a:r>
            <a:r>
              <a:rPr lang="uk-UA" b="1" dirty="0"/>
              <a:t>що встановлює мінімальні стандарти прав, підтримки та захисту жертв злочинів </a:t>
            </a:r>
            <a:r>
              <a:rPr lang="uk-UA" dirty="0"/>
              <a:t>і замінює Рамкове рішення Ради ЄС </a:t>
            </a:r>
            <a:r>
              <a:rPr lang="en-US" dirty="0"/>
              <a:t>2001/220/ JHA8/JHA 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uk-UA" b="1" dirty="0">
                <a:solidFill>
                  <a:srgbClr val="FF0000"/>
                </a:solidFill>
              </a:rPr>
              <a:t>так звана «Директива захисту жертв»</a:t>
            </a:r>
            <a:r>
              <a:rPr lang="en-US" b="1" dirty="0">
                <a:solidFill>
                  <a:srgbClr val="FF0000"/>
                </a:solidFill>
              </a:rPr>
              <a:t>)</a:t>
            </a:r>
          </a:p>
          <a:p>
            <a:pPr algn="just"/>
            <a:r>
              <a:rPr lang="uk-UA" dirty="0"/>
              <a:t>Директива</a:t>
            </a:r>
            <a:r>
              <a:rPr lang="en-US" dirty="0"/>
              <a:t> 2011/36/EU </a:t>
            </a:r>
            <a:r>
              <a:rPr lang="uk-UA" dirty="0"/>
              <a:t>Європейського Парламенту та Ради ЄС від </a:t>
            </a:r>
            <a:r>
              <a:rPr lang="en-US" dirty="0"/>
              <a:t>5 </a:t>
            </a:r>
            <a:r>
              <a:rPr lang="uk-UA" dirty="0"/>
              <a:t>квітня </a:t>
            </a:r>
            <a:r>
              <a:rPr lang="en-US" dirty="0"/>
              <a:t>2011</a:t>
            </a:r>
            <a:r>
              <a:rPr lang="uk-UA" dirty="0"/>
              <a:t>р.</a:t>
            </a:r>
            <a:r>
              <a:rPr lang="en-US" dirty="0"/>
              <a:t> </a:t>
            </a:r>
            <a:r>
              <a:rPr lang="ru-RU" b="1" dirty="0" err="1"/>
              <a:t>щодо</a:t>
            </a:r>
            <a:r>
              <a:rPr lang="ru-RU" b="1" dirty="0"/>
              <a:t> </a:t>
            </a:r>
            <a:r>
              <a:rPr lang="ru-RU" b="1" dirty="0" err="1"/>
              <a:t>запобігання</a:t>
            </a:r>
            <a:r>
              <a:rPr lang="ru-RU" b="1" dirty="0"/>
              <a:t> та </a:t>
            </a:r>
            <a:r>
              <a:rPr lang="ru-RU" b="1" dirty="0" err="1"/>
              <a:t>протидії</a:t>
            </a:r>
            <a:r>
              <a:rPr lang="ru-RU" b="1" dirty="0"/>
              <a:t> </a:t>
            </a:r>
            <a:r>
              <a:rPr lang="ru-RU" b="1" dirty="0" err="1"/>
              <a:t>торгівлі</a:t>
            </a:r>
            <a:r>
              <a:rPr lang="ru-RU" b="1" dirty="0"/>
              <a:t> людьми та </a:t>
            </a:r>
            <a:r>
              <a:rPr lang="ru-RU" b="1" dirty="0" err="1"/>
              <a:t>щодо</a:t>
            </a:r>
            <a:r>
              <a:rPr lang="ru-RU" b="1" dirty="0"/>
              <a:t> </a:t>
            </a:r>
            <a:r>
              <a:rPr lang="ru-RU" b="1" dirty="0" err="1"/>
              <a:t>захисту</a:t>
            </a:r>
            <a:r>
              <a:rPr lang="ru-RU" b="1" dirty="0"/>
              <a:t> </a:t>
            </a:r>
            <a:r>
              <a:rPr lang="ru-RU" b="1" dirty="0" err="1"/>
              <a:t>її</a:t>
            </a:r>
            <a:r>
              <a:rPr lang="ru-RU" b="1" dirty="0"/>
              <a:t> жертв</a:t>
            </a:r>
            <a:r>
              <a:rPr lang="en-US" dirty="0"/>
              <a:t>, </a:t>
            </a:r>
            <a:r>
              <a:rPr lang="uk-UA" dirty="0"/>
              <a:t>що замінює Рамкове рішення Ради ЄС </a:t>
            </a:r>
            <a:r>
              <a:rPr lang="en-US" dirty="0"/>
              <a:t>2002/629/JHA 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uk-UA" b="1" dirty="0">
                <a:solidFill>
                  <a:srgbClr val="FF0000"/>
                </a:solidFill>
              </a:rPr>
              <a:t>Директива з протидії торгівлі людьми</a:t>
            </a:r>
            <a:r>
              <a:rPr lang="en-US" b="1" dirty="0">
                <a:solidFill>
                  <a:srgbClr val="FF0000"/>
                </a:solidFill>
              </a:rPr>
              <a:t>)</a:t>
            </a:r>
          </a:p>
          <a:p>
            <a:pPr algn="just"/>
            <a:endParaRPr lang="en-US" b="1" dirty="0">
              <a:solidFill>
                <a:srgbClr val="FF0000"/>
              </a:solidFill>
            </a:endParaRPr>
          </a:p>
          <a:p>
            <a:pPr algn="just"/>
            <a:endParaRPr lang="en-US" b="1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5647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4A9AD-58A7-4D58-8064-DE8E6E281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5948" y="365125"/>
            <a:ext cx="10147852" cy="1325563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>
                <a:solidFill>
                  <a:srgbClr val="0070C0"/>
                </a:solidFill>
                <a:latin typeface="+mn-lt"/>
              </a:rPr>
              <a:t>Індивідуальне оцінювання потреб потерпілого (жертви) у захисті</a:t>
            </a:r>
            <a:endParaRPr lang="en-US" sz="40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2C54C-2B26-47B4-8498-CF72F9DF5F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sz="3600" dirty="0"/>
              <a:t>Своєчасне індивідуальне оцінювання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3600" dirty="0"/>
              <a:t>Встановлення особливих потреб у захисті</a:t>
            </a:r>
            <a:endParaRPr lang="en-US" sz="3600" dirty="0"/>
          </a:p>
          <a:p>
            <a:pPr>
              <a:buFont typeface="Wingdings" panose="05000000000000000000" pitchFamily="2" charset="2"/>
              <a:buChar char="ü"/>
            </a:pPr>
            <a:r>
              <a:rPr lang="uk-UA" sz="3600" dirty="0"/>
              <a:t>Чи потрібні потерпілому спеціальні заходи захисту у кримінальному провадженні і яку користь вони принесуть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375425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E0F53-02DC-4B6F-B69E-F38A227E2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8956" y="365125"/>
            <a:ext cx="10094843" cy="1325563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>
                <a:solidFill>
                  <a:srgbClr val="0070C0"/>
                </a:solidFill>
              </a:rPr>
              <a:t>Індивідуальне оцінювання потреб </a:t>
            </a:r>
            <a:br>
              <a:rPr lang="uk-UA" sz="4000" b="1" dirty="0">
                <a:solidFill>
                  <a:srgbClr val="0070C0"/>
                </a:solidFill>
              </a:rPr>
            </a:br>
            <a:r>
              <a:rPr lang="uk-UA" sz="4000" b="1" dirty="0">
                <a:solidFill>
                  <a:srgbClr val="0070C0"/>
                </a:solidFill>
              </a:rPr>
              <a:t>потерпілого (жертви) у захисті</a:t>
            </a:r>
            <a:endParaRPr lang="en-US" sz="4000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6542D5-E85F-471F-821E-C4ACF7E391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/>
              <a:t>Індивідуальне оцінювання має включати</a:t>
            </a:r>
            <a:r>
              <a:rPr lang="en-US" dirty="0"/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/>
              <a:t>Особисті характеристики потерпілого (жертви)</a:t>
            </a:r>
            <a:r>
              <a:rPr lang="en-US" dirty="0"/>
              <a:t>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/>
              <a:t>Вид та характер злочину; 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uk-UA" dirty="0"/>
              <a:t>Обставини вчинення злочину</a:t>
            </a:r>
            <a:r>
              <a:rPr lang="en-US" dirty="0"/>
              <a:t>.</a:t>
            </a:r>
          </a:p>
          <a:p>
            <a:r>
              <a:rPr lang="uk-UA" dirty="0"/>
              <a:t>Особливу увагу слід приділити</a:t>
            </a:r>
            <a:r>
              <a:rPr lang="en-US" dirty="0"/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/>
              <a:t>Стосункам потерпілого та кривдника, а також наявності залежності від кривдника, що робить жертву особливо вразливою;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uk-UA" dirty="0"/>
              <a:t>Жертвам </a:t>
            </a:r>
            <a:r>
              <a:rPr lang="uk-UA" dirty="0" err="1"/>
              <a:t>гендерно</a:t>
            </a:r>
            <a:r>
              <a:rPr lang="uk-UA" dirty="0"/>
              <a:t> зумовленого насильства</a:t>
            </a:r>
            <a:r>
              <a:rPr lang="en-US" dirty="0"/>
              <a:t>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/>
              <a:t>Насильству щодо осіб</a:t>
            </a:r>
            <a:r>
              <a:rPr lang="en-US" dirty="0"/>
              <a:t>, </a:t>
            </a:r>
            <a:r>
              <a:rPr lang="uk-UA" dirty="0"/>
              <a:t>з якими є тісні стосунки;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uk-UA" dirty="0"/>
              <a:t>Сексуальному насильству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9491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EBA44-0B7A-44C2-A53F-876C13D33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6190" y="365125"/>
            <a:ext cx="10187609" cy="1325563"/>
          </a:xfrm>
        </p:spPr>
        <p:txBody>
          <a:bodyPr/>
          <a:lstStyle/>
          <a:p>
            <a:pPr algn="ctr"/>
            <a:r>
              <a:rPr lang="uk-UA" sz="4000" b="1" dirty="0">
                <a:solidFill>
                  <a:srgbClr val="0070C0"/>
                </a:solidFill>
              </a:rPr>
              <a:t>Індивідуальне оцінювання потреб </a:t>
            </a:r>
            <a:br>
              <a:rPr lang="uk-UA" sz="4000" b="1" dirty="0">
                <a:solidFill>
                  <a:srgbClr val="0070C0"/>
                </a:solidFill>
              </a:rPr>
            </a:br>
            <a:r>
              <a:rPr lang="uk-UA" sz="4000" b="1" dirty="0">
                <a:solidFill>
                  <a:srgbClr val="0070C0"/>
                </a:solidFill>
              </a:rPr>
              <a:t>потерпілого (жертви) у захисті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70B55-68BB-40F2-8E1A-358BC19C5F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sz="3600" b="1" dirty="0"/>
              <a:t>Діти-потерпілі вважаються особами, що мають особливі потреби в захисті </a:t>
            </a:r>
            <a:r>
              <a:rPr lang="uk-UA" sz="3600" dirty="0"/>
              <a:t>через те,  що вони є вразливими до вторинної/повторної </a:t>
            </a:r>
            <a:r>
              <a:rPr lang="uk-UA" sz="3600" dirty="0" err="1"/>
              <a:t>віктимізації</a:t>
            </a:r>
            <a:r>
              <a:rPr lang="uk-UA" sz="3600" dirty="0"/>
              <a:t>, залякування чи помсти.</a:t>
            </a:r>
            <a:endParaRPr lang="en-US" sz="3600" dirty="0"/>
          </a:p>
          <a:p>
            <a:pPr>
              <a:buFont typeface="Wingdings" panose="05000000000000000000" pitchFamily="2" charset="2"/>
              <a:buChar char="ü"/>
            </a:pPr>
            <a:r>
              <a:rPr lang="uk-UA" sz="3600" dirty="0"/>
              <a:t>Індивідуальне оцінювання має визначити, чи потрібні дитині-потерпілому спеціальні заходи захисту в кримінальному провадженні і яку користь вони принесуть.</a:t>
            </a:r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8793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CF724-FEB6-45B3-888C-2CDE4DA5F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n-lt"/>
              </a:rPr>
              <a:t>          </a:t>
            </a:r>
            <a:r>
              <a:rPr lang="uk-UA" sz="4000" b="1" dirty="0">
                <a:solidFill>
                  <a:schemeClr val="accent1"/>
                </a:solidFill>
                <a:latin typeface="+mn-lt"/>
              </a:rPr>
              <a:t>Спеціальні заходи захисту</a:t>
            </a:r>
            <a:endParaRPr lang="en-US" sz="40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E11DE-58D2-49BC-AFFE-4F6757DC8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uk-UA" dirty="0"/>
              <a:t>Загальні спеціальні заходи захисту (всі потерпілі з особливими потребами у захисті)</a:t>
            </a:r>
          </a:p>
          <a:p>
            <a:pPr algn="just"/>
            <a:r>
              <a:rPr lang="uk-UA" dirty="0"/>
              <a:t>Спеціальні заходи захисту, передбачені для жертв сексуального насильства</a:t>
            </a:r>
          </a:p>
          <a:p>
            <a:pPr algn="just"/>
            <a:r>
              <a:rPr lang="uk-UA" dirty="0"/>
              <a:t>Заходи захисту, передбачені для дітей-потерпілих</a:t>
            </a:r>
          </a:p>
          <a:p>
            <a:pPr algn="just"/>
            <a:endParaRPr lang="en-US" dirty="0"/>
          </a:p>
          <a:p>
            <a:pPr algn="just"/>
            <a:r>
              <a:rPr lang="uk-UA" dirty="0"/>
              <a:t>Заходи захисту під час досудового розслідування</a:t>
            </a:r>
          </a:p>
          <a:p>
            <a:pPr algn="just"/>
            <a:r>
              <a:rPr lang="uk-UA" dirty="0"/>
              <a:t>Заходи захисту під час судового розгляду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7580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48068-2C74-4ABF-A48B-4E2EB16B1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7496" y="500062"/>
            <a:ext cx="1016110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b="1" dirty="0">
                <a:solidFill>
                  <a:schemeClr val="accent1"/>
                </a:solidFill>
                <a:latin typeface="+mn-lt"/>
              </a:rPr>
              <a:t>Спеціальні заходи захисту під час досудового розслідування (для потерпілих від сексуального насильства)</a:t>
            </a:r>
            <a:endParaRPr lang="en-US" sz="40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10A455-89FA-43E8-96AA-85E1ABE2F8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n-US" dirty="0"/>
          </a:p>
          <a:p>
            <a:pPr algn="just"/>
            <a:r>
              <a:rPr lang="uk-UA" sz="3200" dirty="0"/>
              <a:t>Всі допити у справах про сексуальне, </a:t>
            </a:r>
            <a:r>
              <a:rPr lang="uk-UA" sz="3200" dirty="0" err="1"/>
              <a:t>гендерно</a:t>
            </a:r>
            <a:r>
              <a:rPr lang="uk-UA" sz="3200" dirty="0"/>
              <a:t> зумовлене та домашнє насильство (за винятком допитів, які проводить прокурор чи суддя) має проводити особа </a:t>
            </a:r>
            <a:r>
              <a:rPr lang="uk-UA" sz="3200" b="1" dirty="0"/>
              <a:t>тієї самої статті, </a:t>
            </a:r>
            <a:r>
              <a:rPr lang="uk-UA" sz="3200" dirty="0"/>
              <a:t>що й потерпілий, якщо останній висловив таке бажання і це не зашкодить кримінальному провадженню.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1464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E74D4-27C9-40A2-8654-D5E408716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4973" y="365125"/>
            <a:ext cx="10515599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b="1" dirty="0">
                <a:solidFill>
                  <a:schemeClr val="accent1"/>
                </a:solidFill>
              </a:rPr>
              <a:t>Спеціальні заходи захисту під час судового розгляду</a:t>
            </a:r>
            <a:br>
              <a:rPr lang="en-US" sz="4000" b="1" dirty="0">
                <a:solidFill>
                  <a:schemeClr val="accent1"/>
                </a:solidFill>
                <a:latin typeface="+mn-lt"/>
              </a:rPr>
            </a:br>
            <a:r>
              <a:rPr lang="en-US" sz="4000" b="1" dirty="0">
                <a:solidFill>
                  <a:schemeClr val="accent1"/>
                </a:solidFill>
                <a:latin typeface="+mn-lt"/>
              </a:rPr>
              <a:t>(</a:t>
            </a:r>
            <a:r>
              <a:rPr lang="uk-UA" sz="4000" b="1" dirty="0">
                <a:solidFill>
                  <a:schemeClr val="accent1"/>
                </a:solidFill>
                <a:latin typeface="+mn-lt"/>
              </a:rPr>
              <a:t>для всіх потерпілих з особливими потребами)</a:t>
            </a:r>
            <a:endParaRPr lang="en-US" sz="40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8B2E9-4B76-4A02-9D5A-719CCD3A8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sz="3200" b="1" dirty="0"/>
              <a:t>Відповідні заходи для унеможливлення візуального контакту </a:t>
            </a:r>
            <a:r>
              <a:rPr lang="uk-UA" sz="3200" dirty="0"/>
              <a:t>між потерпілим та правопорушником під час надання свідчень, зокрема з використанням телекомунікаційних пристроїв</a:t>
            </a:r>
            <a:r>
              <a:rPr lang="en-US" sz="3200" dirty="0"/>
              <a:t>;</a:t>
            </a:r>
          </a:p>
          <a:p>
            <a:pPr algn="just"/>
            <a:r>
              <a:rPr lang="uk-UA" sz="3200" dirty="0"/>
              <a:t>Заходи для уникнення </a:t>
            </a:r>
            <a:r>
              <a:rPr lang="uk-UA" sz="3200" b="1" dirty="0"/>
              <a:t>непотрібних запитань про приватне життя потерпілого, </a:t>
            </a:r>
            <a:r>
              <a:rPr lang="uk-UA" sz="3200" dirty="0"/>
              <a:t>що не стосуються вчиненого кримінального правопорушення.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51495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55106-200E-4AD8-B842-EEFAEF5AC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b="1" dirty="0">
                <a:solidFill>
                  <a:schemeClr val="accent1"/>
                </a:solidFill>
                <a:latin typeface="+mn-lt"/>
              </a:rPr>
              <a:t>Огляд Директиви ЄС з протидії </a:t>
            </a:r>
            <a:br>
              <a:rPr lang="uk-UA" sz="4000" b="1" dirty="0">
                <a:solidFill>
                  <a:schemeClr val="accent1"/>
                </a:solidFill>
                <a:latin typeface="+mn-lt"/>
              </a:rPr>
            </a:br>
            <a:r>
              <a:rPr lang="uk-UA" sz="4000" b="1" dirty="0">
                <a:solidFill>
                  <a:schemeClr val="accent1"/>
                </a:solidFill>
                <a:latin typeface="+mn-lt"/>
              </a:rPr>
              <a:t>сексуальному насильству щодо дітей</a:t>
            </a:r>
            <a:endParaRPr lang="en-US" sz="40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74EE9-EC16-442C-960E-CAB5D54C0E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4000" dirty="0"/>
              <a:t>Директива — комплексний</a:t>
            </a:r>
            <a:r>
              <a:rPr lang="ru-RU" sz="4000" dirty="0"/>
              <a:t> нормативно-</a:t>
            </a:r>
            <a:r>
              <a:rPr lang="ru-RU" sz="4000" dirty="0" err="1"/>
              <a:t>правовий</a:t>
            </a:r>
            <a:r>
              <a:rPr lang="ru-RU" sz="4000" dirty="0"/>
              <a:t> акт,</a:t>
            </a:r>
            <a:r>
              <a:rPr lang="uk-UA" sz="4000" dirty="0"/>
              <a:t> що регулює такі напрями роботи</a:t>
            </a:r>
            <a:r>
              <a:rPr lang="en-US" sz="4000" dirty="0"/>
              <a:t>: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4000" dirty="0"/>
              <a:t>Розслідування і притягнення до відповідальності</a:t>
            </a:r>
            <a:r>
              <a:rPr lang="en-US" sz="4000" dirty="0"/>
              <a:t>;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4000" dirty="0"/>
              <a:t>Допомога та захист жертв</a:t>
            </a:r>
            <a:r>
              <a:rPr lang="en-US" sz="4000" dirty="0"/>
              <a:t>;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4000" dirty="0"/>
              <a:t>Превенція.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05009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55106-200E-4AD8-B842-EEFAEF5AC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>
                <a:solidFill>
                  <a:schemeClr val="accent1"/>
                </a:solidFill>
              </a:rPr>
              <a:t>Огляд Директиви ЄС з протидії </a:t>
            </a:r>
            <a:br>
              <a:rPr lang="uk-UA" b="1" dirty="0">
                <a:solidFill>
                  <a:schemeClr val="accent1"/>
                </a:solidFill>
              </a:rPr>
            </a:br>
            <a:r>
              <a:rPr lang="uk-UA" b="1" dirty="0">
                <a:solidFill>
                  <a:schemeClr val="accent1"/>
                </a:solidFill>
              </a:rPr>
              <a:t>сексуальному насильству щодо дітей</a:t>
            </a:r>
            <a:endParaRPr lang="en-US" sz="40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74EE9-EC16-442C-960E-CAB5D54C0E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uk-UA" sz="3200" dirty="0"/>
              <a:t>Дефініції </a:t>
            </a:r>
            <a:r>
              <a:rPr lang="en-US" sz="3200" dirty="0"/>
              <a:t>20 </a:t>
            </a:r>
            <a:r>
              <a:rPr lang="uk-UA" sz="3200" dirty="0"/>
              <a:t>правопорушень</a:t>
            </a:r>
            <a:r>
              <a:rPr lang="en-US" sz="3200" dirty="0"/>
              <a:t>;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3200" dirty="0"/>
              <a:t>Встановлює мінімальний рівень кримінального покарання</a:t>
            </a:r>
            <a:r>
              <a:rPr lang="en-US" sz="3200" dirty="0"/>
              <a:t>;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3200" dirty="0"/>
              <a:t>Полегшує повідомлення про злочини, розслідування та притягнення до відповідальності</a:t>
            </a:r>
            <a:r>
              <a:rPr lang="en-US" sz="3200" dirty="0"/>
              <a:t>;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3200" dirty="0"/>
              <a:t>Розширює національну юрисдикцію і уможливлює притягнення до відповідальності громадян ЄС, які вчинили насильство за кордоном</a:t>
            </a:r>
            <a:r>
              <a:rPr lang="en-US" sz="3200" dirty="0"/>
              <a:t>; 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3200" dirty="0"/>
              <a:t>Спрощує доступ дітей-жертв до правових механізмів захисту</a:t>
            </a:r>
            <a:r>
              <a:rPr lang="en-US" sz="3200" dirty="0"/>
              <a:t>;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3200" dirty="0"/>
              <a:t>Передбачає заходи для запобігання вторинній </a:t>
            </a:r>
            <a:r>
              <a:rPr lang="uk-UA" sz="3200" dirty="0" err="1"/>
              <a:t>віктимізації</a:t>
            </a:r>
            <a:r>
              <a:rPr lang="uk-UA" sz="3200" dirty="0"/>
              <a:t> (діям, що посилюють страждання жертви) внаслідок участі у кримінальному провадженні.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02877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A4910-69E1-4DCA-B5E5-3CF4A4D80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b="1" dirty="0">
                <a:solidFill>
                  <a:schemeClr val="accent1"/>
                </a:solidFill>
              </a:rPr>
              <a:t>Огляд Директиви ЄС з протидії </a:t>
            </a:r>
            <a:br>
              <a:rPr lang="uk-UA" sz="4000" b="1" dirty="0">
                <a:solidFill>
                  <a:schemeClr val="accent1"/>
                </a:solidFill>
              </a:rPr>
            </a:br>
            <a:r>
              <a:rPr lang="uk-UA" sz="4000" b="1" dirty="0">
                <a:solidFill>
                  <a:schemeClr val="accent1"/>
                </a:solidFill>
              </a:rPr>
              <a:t>сексуальному насильству щодо дітей</a:t>
            </a:r>
            <a:endParaRPr lang="en-US" sz="40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3568B9-C8B5-4CD7-B7B2-47AE10BA7B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sz="4400" dirty="0"/>
              <a:t>Дефініція</a:t>
            </a:r>
            <a:r>
              <a:rPr lang="en-US" sz="4400" dirty="0"/>
              <a:t> </a:t>
            </a:r>
            <a:r>
              <a:rPr lang="uk-UA" sz="4400" dirty="0"/>
              <a:t>«дитячої порнографії»</a:t>
            </a:r>
            <a:endParaRPr lang="en-US" sz="4400" dirty="0"/>
          </a:p>
          <a:p>
            <a:pPr>
              <a:buFont typeface="Wingdings" panose="05000000000000000000" pitchFamily="2" charset="2"/>
              <a:buChar char="ü"/>
            </a:pPr>
            <a:endParaRPr lang="en-US" sz="4400" dirty="0"/>
          </a:p>
          <a:p>
            <a:pPr>
              <a:buFont typeface="Wingdings" panose="05000000000000000000" pitchFamily="2" charset="2"/>
              <a:buChar char="ü"/>
            </a:pPr>
            <a:r>
              <a:rPr lang="uk-UA" sz="4400" dirty="0"/>
              <a:t>Дефініція</a:t>
            </a:r>
            <a:r>
              <a:rPr lang="en-US" sz="4400" dirty="0"/>
              <a:t> </a:t>
            </a:r>
            <a:r>
              <a:rPr lang="uk-UA" sz="4400" dirty="0"/>
              <a:t>«дитячої проституції»</a:t>
            </a:r>
            <a:endParaRPr lang="en-US" sz="4400" dirty="0"/>
          </a:p>
          <a:p>
            <a:pPr>
              <a:buFont typeface="Wingdings" panose="05000000000000000000" pitchFamily="2" charset="2"/>
              <a:buChar char="ü"/>
            </a:pPr>
            <a:endParaRPr lang="en-US" sz="4400" dirty="0"/>
          </a:p>
          <a:p>
            <a:pPr>
              <a:buFont typeface="Wingdings" panose="05000000000000000000" pitchFamily="2" charset="2"/>
              <a:buChar char="ü"/>
            </a:pPr>
            <a:r>
              <a:rPr lang="uk-UA" sz="4400" dirty="0"/>
              <a:t>Дефініція «порнографічної демонстрації»</a:t>
            </a:r>
            <a:r>
              <a:rPr lang="en-US" sz="4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108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2FD04-9B80-4328-A583-812B8ABE1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chemeClr val="accent1"/>
                </a:solidFill>
              </a:rPr>
              <a:t>Директива ЄС з протидії </a:t>
            </a:r>
            <a:br>
              <a:rPr lang="uk-UA" b="1" dirty="0">
                <a:solidFill>
                  <a:schemeClr val="accent1"/>
                </a:solidFill>
              </a:rPr>
            </a:br>
            <a:r>
              <a:rPr lang="uk-UA" b="1" dirty="0">
                <a:solidFill>
                  <a:schemeClr val="accent1"/>
                </a:solidFill>
              </a:rPr>
              <a:t>сексуальному насильству щодо дітей</a:t>
            </a:r>
            <a:br>
              <a:rPr lang="en-US" b="1" dirty="0">
                <a:solidFill>
                  <a:schemeClr val="accent1"/>
                </a:solidFill>
                <a:latin typeface="+mn-lt"/>
              </a:rPr>
            </a:br>
            <a:r>
              <a:rPr lang="uk-UA" b="1" dirty="0">
                <a:solidFill>
                  <a:schemeClr val="accent1"/>
                </a:solidFill>
                <a:latin typeface="+mn-lt"/>
              </a:rPr>
              <a:t>Правопорушення та покарання </a:t>
            </a:r>
            <a:endParaRPr lang="en-US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BCCA7-9FC4-4278-AAAA-B608483B63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uk-UA" sz="3600" dirty="0"/>
              <a:t>Правопорушення, що стосуються сексуального насильства </a:t>
            </a:r>
            <a:r>
              <a:rPr lang="en-US" sz="3600" dirty="0"/>
              <a:t>(</a:t>
            </a:r>
            <a:r>
              <a:rPr lang="uk-UA" sz="3600" dirty="0"/>
              <a:t>дитина, яка стає свідком насильства; залучення дітей до сексуальних дій</a:t>
            </a:r>
            <a:r>
              <a:rPr lang="en-US" sz="3600" dirty="0"/>
              <a:t>)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3600" dirty="0"/>
              <a:t>Правопорушення, що стосуються сексуальної експлуатації </a:t>
            </a:r>
            <a:r>
              <a:rPr lang="en-US" sz="3600" dirty="0"/>
              <a:t>(</a:t>
            </a:r>
            <a:r>
              <a:rPr lang="uk-UA" sz="3600" dirty="0"/>
              <a:t>дитяча порнографія</a:t>
            </a:r>
            <a:r>
              <a:rPr lang="en-US" sz="3600" dirty="0"/>
              <a:t>, </a:t>
            </a:r>
            <a:r>
              <a:rPr lang="uk-UA" sz="3600" dirty="0"/>
              <a:t>проституція</a:t>
            </a:r>
            <a:r>
              <a:rPr lang="en-US" sz="3600" dirty="0"/>
              <a:t>)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3600" dirty="0"/>
              <a:t>Правопорушення, що стосуються дитячої порнографії </a:t>
            </a:r>
            <a:r>
              <a:rPr lang="en-US" sz="3600" dirty="0"/>
              <a:t>(</a:t>
            </a:r>
            <a:r>
              <a:rPr lang="uk-UA" sz="3600" dirty="0"/>
              <a:t>учасники</a:t>
            </a:r>
            <a:r>
              <a:rPr lang="en-US" sz="3600" dirty="0"/>
              <a:t>, </a:t>
            </a:r>
            <a:r>
              <a:rPr lang="uk-UA" sz="3600" dirty="0"/>
              <a:t>виробники</a:t>
            </a:r>
            <a:r>
              <a:rPr lang="en-US" sz="3600" dirty="0"/>
              <a:t>)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uk-UA" sz="3600" dirty="0"/>
              <a:t>Нав'язування дітям сексуальних послуг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78459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144DF-F0B6-4BED-AB3D-5C703C4FB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chemeClr val="accent1"/>
                </a:solidFill>
              </a:rPr>
              <a:t>Директива ЄС з протидії </a:t>
            </a:r>
            <a:br>
              <a:rPr lang="uk-UA" b="1" dirty="0">
                <a:solidFill>
                  <a:schemeClr val="accent1"/>
                </a:solidFill>
              </a:rPr>
            </a:br>
            <a:r>
              <a:rPr lang="uk-UA" b="1" dirty="0">
                <a:solidFill>
                  <a:schemeClr val="accent1"/>
                </a:solidFill>
              </a:rPr>
              <a:t>сексуальному насильству щодо дітей</a:t>
            </a:r>
            <a:br>
              <a:rPr lang="en-US" b="1" dirty="0">
                <a:solidFill>
                  <a:schemeClr val="accent1"/>
                </a:solidFill>
                <a:latin typeface="+mn-lt"/>
              </a:rPr>
            </a:br>
            <a:r>
              <a:rPr lang="uk-UA" b="1" dirty="0">
                <a:solidFill>
                  <a:schemeClr val="accent1"/>
                </a:solidFill>
                <a:latin typeface="+mn-lt"/>
              </a:rPr>
              <a:t>Покарання </a:t>
            </a:r>
            <a:r>
              <a:rPr lang="en-US" b="1" dirty="0">
                <a:solidFill>
                  <a:schemeClr val="accent1"/>
                </a:solidFill>
                <a:latin typeface="+mn-lt"/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31CC2A-D4FE-4879-BDF9-D06CA195A1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uk-UA" sz="3600" dirty="0"/>
              <a:t>Директива зобов'язує держав-членів ЄС перебачити в своєму національному законодавстві кримінальні покарання відповідно до вимог законодавства ЄС з протидії сексуальному насильству, сексуальній експлуатації дітей та дитячій порнографії;</a:t>
            </a:r>
          </a:p>
          <a:p>
            <a:pPr algn="just"/>
            <a:r>
              <a:rPr lang="uk-UA" sz="3600" dirty="0"/>
              <a:t>Не створює жодних зобов'язань щодо застосування таких покарань чи іншого впливу з боку правоохоронних органів в індивідуальних випадках.</a:t>
            </a:r>
          </a:p>
        </p:txBody>
      </p:sp>
    </p:spTree>
    <p:extLst>
      <p:ext uri="{BB962C8B-B14F-4D97-AF65-F5344CB8AC3E}">
        <p14:creationId xmlns:p14="http://schemas.microsoft.com/office/powerpoint/2010/main" val="3645727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FD786-66F5-4EC4-B34B-CC3EF4C6C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4000" b="1" dirty="0">
                <a:solidFill>
                  <a:schemeClr val="accent1"/>
                </a:solidFill>
              </a:rPr>
              <a:t>Директива ЄС з протидії </a:t>
            </a:r>
            <a:br>
              <a:rPr lang="uk-UA" sz="4000" b="1" dirty="0">
                <a:solidFill>
                  <a:schemeClr val="accent1"/>
                </a:solidFill>
              </a:rPr>
            </a:br>
            <a:r>
              <a:rPr lang="uk-UA" sz="4000" b="1" dirty="0">
                <a:solidFill>
                  <a:schemeClr val="accent1"/>
                </a:solidFill>
              </a:rPr>
              <a:t>сексуальному насильству щодо дітей</a:t>
            </a:r>
            <a:br>
              <a:rPr lang="en-US" sz="4000" b="1" dirty="0">
                <a:solidFill>
                  <a:schemeClr val="accent1"/>
                </a:solidFill>
                <a:latin typeface="+mn-lt"/>
              </a:rPr>
            </a:br>
            <a:r>
              <a:rPr lang="uk-UA" sz="4000" b="1" dirty="0" err="1">
                <a:solidFill>
                  <a:schemeClr val="accent1"/>
                </a:solidFill>
                <a:latin typeface="+mn-lt"/>
              </a:rPr>
              <a:t>Обтяжувальні</a:t>
            </a:r>
            <a:r>
              <a:rPr lang="uk-UA" sz="4000" b="1" dirty="0">
                <a:solidFill>
                  <a:schemeClr val="accent1"/>
                </a:solidFill>
                <a:latin typeface="+mn-lt"/>
              </a:rPr>
              <a:t> обставини </a:t>
            </a:r>
            <a:endParaRPr lang="en-US" sz="40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F3508-9BFB-41F6-BF36-DBB0AB777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sz="3200" dirty="0"/>
              <a:t>Держави-члени</a:t>
            </a:r>
            <a:r>
              <a:rPr lang="ru-RU" sz="3200" dirty="0"/>
              <a:t> </a:t>
            </a:r>
            <a:r>
              <a:rPr lang="uk-UA" sz="3200" dirty="0"/>
              <a:t>повинні передбачити </a:t>
            </a:r>
            <a:r>
              <a:rPr lang="uk-UA" sz="3200" dirty="0" err="1"/>
              <a:t>обтяжувальні</a:t>
            </a:r>
            <a:r>
              <a:rPr lang="uk-UA" sz="3200" dirty="0"/>
              <a:t> обставини у своєму національному законодавстві відповідно до чинних норм більш загального характеру, що регулюють </a:t>
            </a:r>
            <a:r>
              <a:rPr lang="uk-UA" sz="3200" dirty="0" err="1"/>
              <a:t>обтяжувальні</a:t>
            </a:r>
            <a:r>
              <a:rPr lang="uk-UA" sz="3200" dirty="0"/>
              <a:t> обставини у їхніх правових </a:t>
            </a:r>
            <a:r>
              <a:rPr lang="ru-RU" sz="3200" dirty="0"/>
              <a:t>системах</a:t>
            </a:r>
            <a:r>
              <a:rPr lang="uk-UA" sz="3200" dirty="0"/>
              <a:t>.</a:t>
            </a:r>
          </a:p>
          <a:p>
            <a:pPr algn="just"/>
            <a:r>
              <a:rPr lang="uk-UA" sz="3200" dirty="0"/>
              <a:t>Держави-члени</a:t>
            </a:r>
            <a:r>
              <a:rPr lang="ru-RU" sz="3200" dirty="0"/>
              <a:t> </a:t>
            </a:r>
            <a:r>
              <a:rPr lang="uk-UA" sz="3200" dirty="0"/>
              <a:t>повинні забезпечити можливість (але не обов’язок!) врахування </a:t>
            </a:r>
            <a:r>
              <a:rPr lang="uk-UA" sz="3200" dirty="0" err="1"/>
              <a:t>обтяжувальних</a:t>
            </a:r>
            <a:r>
              <a:rPr lang="uk-UA" sz="3200" dirty="0"/>
              <a:t> обставин суддями  під час винесення </a:t>
            </a:r>
            <a:r>
              <a:rPr lang="uk-UA" sz="3200" dirty="0" err="1"/>
              <a:t>вироку</a:t>
            </a:r>
            <a:r>
              <a:rPr lang="uk-UA" sz="3200" dirty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51329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2412F-FF52-41D0-A5E3-6C3F05639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uk-UA" b="1" dirty="0">
                <a:solidFill>
                  <a:schemeClr val="accent1"/>
                </a:solidFill>
              </a:rPr>
              <a:t>Директива ЄС з протидії </a:t>
            </a:r>
            <a:br>
              <a:rPr lang="uk-UA" b="1" dirty="0">
                <a:solidFill>
                  <a:schemeClr val="accent1"/>
                </a:solidFill>
              </a:rPr>
            </a:br>
            <a:r>
              <a:rPr lang="uk-UA" b="1" dirty="0">
                <a:solidFill>
                  <a:schemeClr val="accent1"/>
                </a:solidFill>
              </a:rPr>
              <a:t>сексуальному насильству щодо дітей</a:t>
            </a:r>
            <a:br>
              <a:rPr lang="en-US" b="1" dirty="0">
                <a:solidFill>
                  <a:schemeClr val="accent1"/>
                </a:solidFill>
                <a:latin typeface="+mn-lt"/>
              </a:rPr>
            </a:br>
            <a:r>
              <a:rPr lang="uk-UA" b="1" dirty="0">
                <a:solidFill>
                  <a:schemeClr val="accent1"/>
                </a:solidFill>
                <a:latin typeface="+mn-lt"/>
              </a:rPr>
              <a:t>Інші зобов'язання </a:t>
            </a:r>
            <a:br>
              <a:rPr lang="en-US" b="1" dirty="0">
                <a:solidFill>
                  <a:schemeClr val="accent1"/>
                </a:solidFill>
                <a:latin typeface="+mn-lt"/>
              </a:rPr>
            </a:br>
            <a:endParaRPr lang="en-US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CB2EC-30FF-4AF5-A9B2-7FFDBB60B7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uk-UA" sz="4000" dirty="0"/>
              <a:t>Відсторонення від професійної діяльності у разі визнання особи</a:t>
            </a:r>
            <a:r>
              <a:rPr lang="ru-RU" sz="4000" dirty="0"/>
              <a:t> </a:t>
            </a:r>
            <a:r>
              <a:rPr lang="uk-UA" sz="4000" dirty="0"/>
              <a:t>винуватою в судовому порядку</a:t>
            </a:r>
            <a:endParaRPr lang="en-US" sz="4000" dirty="0"/>
          </a:p>
          <a:p>
            <a:pPr>
              <a:buFont typeface="Wingdings" panose="05000000000000000000" pitchFamily="2" charset="2"/>
              <a:buChar char="ü"/>
            </a:pPr>
            <a:r>
              <a:rPr lang="uk-UA" sz="4000" dirty="0"/>
              <a:t>Арешт та конфіскація</a:t>
            </a:r>
            <a:endParaRPr lang="en-US" sz="4000" dirty="0"/>
          </a:p>
          <a:p>
            <a:pPr>
              <a:buFont typeface="Wingdings" panose="05000000000000000000" pitchFamily="2" charset="2"/>
              <a:buChar char="ü"/>
            </a:pPr>
            <a:r>
              <a:rPr lang="uk-UA" sz="4000" dirty="0"/>
              <a:t>Відповідальність юридичних осіб </a:t>
            </a:r>
            <a:endParaRPr lang="en-US" sz="4000" dirty="0"/>
          </a:p>
          <a:p>
            <a:pPr>
              <a:buFont typeface="Wingdings" panose="05000000000000000000" pitchFamily="2" charset="2"/>
              <a:buChar char="ü"/>
            </a:pPr>
            <a:r>
              <a:rPr lang="uk-UA" sz="4000" dirty="0" err="1"/>
              <a:t>Непритягення</a:t>
            </a:r>
            <a:r>
              <a:rPr lang="uk-UA" sz="4000" dirty="0"/>
              <a:t> потерпілої особи</a:t>
            </a:r>
            <a:r>
              <a:rPr lang="en-US" sz="4000" dirty="0"/>
              <a:t> </a:t>
            </a:r>
            <a:r>
              <a:rPr lang="uk-UA" sz="4000" dirty="0"/>
              <a:t>(дитини) до кримінальної відповідальності і незастосування щодо неї покарань чи санкцій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73693243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10781</TotalTime>
  <Words>1521</Words>
  <Application>Microsoft Office PowerPoint</Application>
  <PresentationFormat>Widescreen</PresentationFormat>
  <Paragraphs>117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Wingdings</vt:lpstr>
      <vt:lpstr>2_Office Theme</vt:lpstr>
      <vt:lpstr>  Roundtable                        Законодавство ЄС у сфері сексуального насильства та експлуатації дітей     </vt:lpstr>
      <vt:lpstr>Директиви ЄС</vt:lpstr>
      <vt:lpstr>Огляд Директиви ЄС з протидії  сексуальному насильству щодо дітей</vt:lpstr>
      <vt:lpstr>Огляд Директиви ЄС з протидії  сексуальному насильству щодо дітей</vt:lpstr>
      <vt:lpstr>Огляд Директиви ЄС з протидії  сексуальному насильству щодо дітей</vt:lpstr>
      <vt:lpstr>Директива ЄС з протидії  сексуальному насильству щодо дітей Правопорушення та покарання </vt:lpstr>
      <vt:lpstr>Директива ЄС з протидії  сексуальному насильству щодо дітей Покарання  </vt:lpstr>
      <vt:lpstr>Директива ЄС з протидії  сексуальному насильству щодо дітей Обтяжувальні обставини </vt:lpstr>
      <vt:lpstr> Директива ЄС з протидії  сексуальному насильству щодо дітей Інші зобов'язання  </vt:lpstr>
      <vt:lpstr>Директива ЄС з протидії  сексуальному насильству щодо дітей Розслідування і притягнення до відповідальності </vt:lpstr>
      <vt:lpstr> Директива ЄС з протидії  сексуальному насильству щодо дітей  Допомога потерпілим  </vt:lpstr>
      <vt:lpstr> Директива ЄС з протидії  сексуальному насильству щодо дітей Захист дітей-потерпілих у кримінальному провадженні</vt:lpstr>
      <vt:lpstr> Директива ЄС з протидії  сексуальному насильству щодо дітей Захист дітей-потерпілих у кримінальному провадженні</vt:lpstr>
      <vt:lpstr> Директива ЄС з протидії  сексуальному насильству щодо дітей Захист дітей-потерпілих у кримінальному провадженні</vt:lpstr>
      <vt:lpstr>Директива ЄС з протидії  сексуальному насильству щодо дітей Захист дітей-потерпілих у кримінальному провадженні</vt:lpstr>
      <vt:lpstr>Директива ЄС з протидії  сексуальному насильству щодо дітей Захист дітей-потерпілих у кримінальному провадженні</vt:lpstr>
      <vt:lpstr> Директива ЄС з протидії  сексуальному насильству щодо дітей Програми оцінювання ризиків, пов’язаних з особою правопорушника</vt:lpstr>
      <vt:lpstr>Директива ЄС з протидії  сексуальному насильству щодо дітей Підготовка фахівців</vt:lpstr>
      <vt:lpstr>Директива ЄС щодо захисту жертв</vt:lpstr>
      <vt:lpstr>Індивідуальне оцінювання потреб потерпілого (жертви) у захисті</vt:lpstr>
      <vt:lpstr>Індивідуальне оцінювання потреб  потерпілого (жертви) у захисті</vt:lpstr>
      <vt:lpstr>Індивідуальне оцінювання потреб  потерпілого (жертви) у захисті</vt:lpstr>
      <vt:lpstr>          Спеціальні заходи захисту</vt:lpstr>
      <vt:lpstr>Спеціальні заходи захисту під час досудового розслідування (для потерпілих від сексуального насильства)</vt:lpstr>
      <vt:lpstr>Спеціальні заходи захисту під час судового розгляду (для всіх потерпілих з особливими потребами)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slide</dc:title>
  <dc:creator>Viktoriya Zhukova</dc:creator>
  <cp:lastModifiedBy>9383</cp:lastModifiedBy>
  <cp:revision>382</cp:revision>
  <cp:lastPrinted>2016-09-21T07:51:11Z</cp:lastPrinted>
  <dcterms:created xsi:type="dcterms:W3CDTF">2016-02-23T10:13:31Z</dcterms:created>
  <dcterms:modified xsi:type="dcterms:W3CDTF">2020-06-18T14:31:52Z</dcterms:modified>
</cp:coreProperties>
</file>