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25" r:id="rId3"/>
    <p:sldId id="380" r:id="rId4"/>
    <p:sldId id="368" r:id="rId5"/>
    <p:sldId id="351" r:id="rId6"/>
    <p:sldId id="352" r:id="rId7"/>
    <p:sldId id="353" r:id="rId8"/>
    <p:sldId id="381" r:id="rId9"/>
    <p:sldId id="382" r:id="rId10"/>
  </p:sldIdLst>
  <p:sldSz cx="12192000" cy="6858000"/>
  <p:notesSz cx="12192000" cy="6858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дрей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64A6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74" d="100"/>
          <a:sy n="74" d="100"/>
        </p:scale>
        <p:origin x="336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B48ACE-6776-4CAD-83E2-DFA082085BE7}" type="datetimeFigureOut">
              <a:rPr lang="ru-RU"/>
              <a:pPr>
                <a:defRPr/>
              </a:pPr>
              <a:t>17.06.2020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6C433C-978A-45ED-957A-370C16A9A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96603-2DAF-4440-B1E1-1EAE1F6A6C18}" type="datetimeFigureOut">
              <a:rPr lang="en-US"/>
              <a:pPr>
                <a:defRPr/>
              </a:pPr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AC77-AF5D-4926-AF39-5AC94D3C0B3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/>
          <p:cNvSpPr/>
          <p:nvPr/>
        </p:nvSpPr>
        <p:spPr>
          <a:xfrm>
            <a:off x="446088" y="457200"/>
            <a:ext cx="3703637" cy="95250"/>
          </a:xfrm>
          <a:custGeom>
            <a:avLst/>
            <a:gdLst/>
            <a:ahLst/>
            <a:cxnLst/>
            <a:rect l="l" t="t" r="r" b="b"/>
            <a:pathLst>
              <a:path w="3703320" h="94997">
                <a:moveTo>
                  <a:pt x="0" y="94997"/>
                </a:moveTo>
                <a:lnTo>
                  <a:pt x="3703320" y="94997"/>
                </a:lnTo>
                <a:lnTo>
                  <a:pt x="3703320" y="0"/>
                </a:lnTo>
                <a:lnTo>
                  <a:pt x="0" y="0"/>
                </a:lnTo>
                <a:lnTo>
                  <a:pt x="0" y="94997"/>
                </a:lnTo>
                <a:close/>
              </a:path>
            </a:pathLst>
          </a:custGeom>
          <a:solidFill>
            <a:srgbClr val="1A315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5" name="bk object 17"/>
          <p:cNvSpPr/>
          <p:nvPr/>
        </p:nvSpPr>
        <p:spPr>
          <a:xfrm>
            <a:off x="8042275" y="454025"/>
            <a:ext cx="3703638" cy="98425"/>
          </a:xfrm>
          <a:custGeom>
            <a:avLst/>
            <a:gdLst/>
            <a:ahLst/>
            <a:cxnLst/>
            <a:rect l="l" t="t" r="r" b="b"/>
            <a:pathLst>
              <a:path w="3703320" h="98554">
                <a:moveTo>
                  <a:pt x="0" y="98554"/>
                </a:moveTo>
                <a:lnTo>
                  <a:pt x="3703320" y="98554"/>
                </a:lnTo>
                <a:lnTo>
                  <a:pt x="3703320" y="0"/>
                </a:lnTo>
                <a:lnTo>
                  <a:pt x="0" y="0"/>
                </a:lnTo>
                <a:lnTo>
                  <a:pt x="0" y="98554"/>
                </a:lnTo>
                <a:close/>
              </a:path>
            </a:pathLst>
          </a:custGeom>
          <a:solidFill>
            <a:srgbClr val="959FA7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6" name="bk object 18"/>
          <p:cNvSpPr/>
          <p:nvPr/>
        </p:nvSpPr>
        <p:spPr>
          <a:xfrm>
            <a:off x="4241800" y="457200"/>
            <a:ext cx="3703638" cy="92075"/>
          </a:xfrm>
          <a:custGeom>
            <a:avLst/>
            <a:gdLst/>
            <a:ahLst/>
            <a:cxnLst/>
            <a:rect l="l" t="t" r="r" b="b"/>
            <a:pathLst>
              <a:path w="3703320" h="91439">
                <a:moveTo>
                  <a:pt x="0" y="91439"/>
                </a:moveTo>
                <a:lnTo>
                  <a:pt x="3703320" y="91439"/>
                </a:lnTo>
                <a:lnTo>
                  <a:pt x="3703320" y="0"/>
                </a:lnTo>
                <a:lnTo>
                  <a:pt x="0" y="0"/>
                </a:lnTo>
                <a:lnTo>
                  <a:pt x="0" y="91439"/>
                </a:lnTo>
                <a:close/>
              </a:path>
            </a:pathLst>
          </a:custGeom>
          <a:solidFill>
            <a:srgbClr val="4590B8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7" name="bk object 19"/>
          <p:cNvSpPr/>
          <p:nvPr/>
        </p:nvSpPr>
        <p:spPr>
          <a:xfrm>
            <a:off x="439738" y="614363"/>
            <a:ext cx="11309350" cy="1189037"/>
          </a:xfrm>
          <a:custGeom>
            <a:avLst/>
            <a:gdLst/>
            <a:ahLst/>
            <a:cxnLst/>
            <a:rect l="l" t="t" r="r" b="b"/>
            <a:pathLst>
              <a:path w="11309350" h="1189304">
                <a:moveTo>
                  <a:pt x="0" y="1189304"/>
                </a:moveTo>
                <a:lnTo>
                  <a:pt x="11309350" y="1189304"/>
                </a:lnTo>
                <a:lnTo>
                  <a:pt x="11309350" y="0"/>
                </a:lnTo>
                <a:lnTo>
                  <a:pt x="0" y="0"/>
                </a:lnTo>
                <a:lnTo>
                  <a:pt x="0" y="1189304"/>
                </a:lnTo>
                <a:close/>
              </a:path>
            </a:pathLst>
          </a:custGeom>
          <a:solidFill>
            <a:srgbClr val="1A315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A282CF-D881-47FC-8B94-35B83127263A}" type="datetimeFigureOut">
              <a:rPr lang="en-US"/>
              <a:pPr>
                <a:defRPr/>
              </a:pPr>
              <a:t>6/17/2020</a:t>
            </a:fld>
            <a:endParaRPr lang="en-US"/>
          </a:p>
        </p:txBody>
      </p:sp>
      <p:sp>
        <p:nvSpPr>
          <p:cNvPr id="10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CB3E93-96A6-4068-8D01-B2797529E1B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0D8AA-06EA-4A37-B5FB-698E03426393}" type="datetimeFigureOut">
              <a:rPr lang="en-US"/>
              <a:pPr>
                <a:defRPr/>
              </a:pPr>
              <a:t>6/17/2020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47F8D-462E-44FA-B0EE-3F7358B2016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446088" y="457200"/>
            <a:ext cx="3703637" cy="95250"/>
          </a:xfrm>
          <a:custGeom>
            <a:avLst/>
            <a:gdLst/>
            <a:ahLst/>
            <a:cxnLst/>
            <a:rect l="l" t="t" r="r" b="b"/>
            <a:pathLst>
              <a:path w="3703320" h="94997">
                <a:moveTo>
                  <a:pt x="0" y="94997"/>
                </a:moveTo>
                <a:lnTo>
                  <a:pt x="3703320" y="94997"/>
                </a:lnTo>
                <a:lnTo>
                  <a:pt x="3703320" y="0"/>
                </a:lnTo>
                <a:lnTo>
                  <a:pt x="0" y="0"/>
                </a:lnTo>
                <a:lnTo>
                  <a:pt x="0" y="94997"/>
                </a:lnTo>
                <a:close/>
              </a:path>
            </a:pathLst>
          </a:custGeom>
          <a:solidFill>
            <a:srgbClr val="1A315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4" name="bk object 17"/>
          <p:cNvSpPr/>
          <p:nvPr/>
        </p:nvSpPr>
        <p:spPr>
          <a:xfrm>
            <a:off x="8042275" y="454025"/>
            <a:ext cx="3703638" cy="98425"/>
          </a:xfrm>
          <a:custGeom>
            <a:avLst/>
            <a:gdLst/>
            <a:ahLst/>
            <a:cxnLst/>
            <a:rect l="l" t="t" r="r" b="b"/>
            <a:pathLst>
              <a:path w="3703320" h="98554">
                <a:moveTo>
                  <a:pt x="0" y="98554"/>
                </a:moveTo>
                <a:lnTo>
                  <a:pt x="3703320" y="98554"/>
                </a:lnTo>
                <a:lnTo>
                  <a:pt x="3703320" y="0"/>
                </a:lnTo>
                <a:lnTo>
                  <a:pt x="0" y="0"/>
                </a:lnTo>
                <a:lnTo>
                  <a:pt x="0" y="98554"/>
                </a:lnTo>
                <a:close/>
              </a:path>
            </a:pathLst>
          </a:custGeom>
          <a:solidFill>
            <a:srgbClr val="959FA7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5" name="bk object 18"/>
          <p:cNvSpPr/>
          <p:nvPr/>
        </p:nvSpPr>
        <p:spPr>
          <a:xfrm>
            <a:off x="4241800" y="457200"/>
            <a:ext cx="3703638" cy="92075"/>
          </a:xfrm>
          <a:custGeom>
            <a:avLst/>
            <a:gdLst/>
            <a:ahLst/>
            <a:cxnLst/>
            <a:rect l="l" t="t" r="r" b="b"/>
            <a:pathLst>
              <a:path w="3703320" h="91439">
                <a:moveTo>
                  <a:pt x="0" y="91439"/>
                </a:moveTo>
                <a:lnTo>
                  <a:pt x="3703320" y="91439"/>
                </a:lnTo>
                <a:lnTo>
                  <a:pt x="3703320" y="0"/>
                </a:lnTo>
                <a:lnTo>
                  <a:pt x="0" y="0"/>
                </a:lnTo>
                <a:lnTo>
                  <a:pt x="0" y="91439"/>
                </a:lnTo>
                <a:close/>
              </a:path>
            </a:pathLst>
          </a:custGeom>
          <a:solidFill>
            <a:srgbClr val="4590B8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6" name="bk object 19"/>
          <p:cNvSpPr/>
          <p:nvPr/>
        </p:nvSpPr>
        <p:spPr>
          <a:xfrm>
            <a:off x="446088" y="3086100"/>
            <a:ext cx="11263312" cy="3305175"/>
          </a:xfrm>
          <a:custGeom>
            <a:avLst/>
            <a:gdLst/>
            <a:ahLst/>
            <a:cxnLst/>
            <a:rect l="l" t="t" r="r" b="b"/>
            <a:pathLst>
              <a:path w="11262868" h="3304794">
                <a:moveTo>
                  <a:pt x="0" y="3304794"/>
                </a:moveTo>
                <a:lnTo>
                  <a:pt x="11262868" y="3304794"/>
                </a:lnTo>
                <a:lnTo>
                  <a:pt x="11262868" y="0"/>
                </a:lnTo>
                <a:lnTo>
                  <a:pt x="0" y="0"/>
                </a:lnTo>
                <a:lnTo>
                  <a:pt x="0" y="3304794"/>
                </a:lnTo>
                <a:close/>
              </a:path>
            </a:pathLst>
          </a:custGeom>
          <a:solidFill>
            <a:srgbClr val="1A315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775F2D8-20CE-4C1A-810D-67EC51478421}" type="datetimeFigureOut">
              <a:rPr lang="en-US"/>
              <a:pPr>
                <a:defRPr/>
              </a:pPr>
              <a:t>6/17/2020</a:t>
            </a:fld>
            <a:endParaRPr lang="en-US"/>
          </a:p>
        </p:txBody>
      </p:sp>
      <p:sp>
        <p:nvSpPr>
          <p:cNvPr id="9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99963C-E98E-450F-98DB-F28F31741F2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49DFE-658B-4DF6-850A-68EEEDA1C01E}" type="datetimeFigureOut">
              <a:rPr lang="en-US"/>
              <a:pPr>
                <a:defRPr/>
              </a:pPr>
              <a:t>6/17/2020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B3EAB-105B-4B59-AC96-D8030B4F221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6088" y="457200"/>
            <a:ext cx="3703637" cy="95250"/>
          </a:xfrm>
          <a:custGeom>
            <a:avLst/>
            <a:gdLst/>
            <a:ahLst/>
            <a:cxnLst/>
            <a:rect l="l" t="t" r="r" b="b"/>
            <a:pathLst>
              <a:path w="3703320" h="94997">
                <a:moveTo>
                  <a:pt x="0" y="94997"/>
                </a:moveTo>
                <a:lnTo>
                  <a:pt x="3703320" y="94997"/>
                </a:lnTo>
                <a:lnTo>
                  <a:pt x="3703320" y="0"/>
                </a:lnTo>
                <a:lnTo>
                  <a:pt x="0" y="0"/>
                </a:lnTo>
                <a:lnTo>
                  <a:pt x="0" y="94997"/>
                </a:lnTo>
                <a:close/>
              </a:path>
            </a:pathLst>
          </a:custGeom>
          <a:solidFill>
            <a:srgbClr val="1A315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8042275" y="454025"/>
            <a:ext cx="3703638" cy="98425"/>
          </a:xfrm>
          <a:custGeom>
            <a:avLst/>
            <a:gdLst/>
            <a:ahLst/>
            <a:cxnLst/>
            <a:rect l="l" t="t" r="r" b="b"/>
            <a:pathLst>
              <a:path w="3703320" h="98554">
                <a:moveTo>
                  <a:pt x="0" y="98554"/>
                </a:moveTo>
                <a:lnTo>
                  <a:pt x="3703320" y="98554"/>
                </a:lnTo>
                <a:lnTo>
                  <a:pt x="3703320" y="0"/>
                </a:lnTo>
                <a:lnTo>
                  <a:pt x="0" y="0"/>
                </a:lnTo>
                <a:lnTo>
                  <a:pt x="0" y="98554"/>
                </a:lnTo>
                <a:close/>
              </a:path>
            </a:pathLst>
          </a:custGeom>
          <a:solidFill>
            <a:srgbClr val="959FA7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4241800" y="457200"/>
            <a:ext cx="3703638" cy="92075"/>
          </a:xfrm>
          <a:custGeom>
            <a:avLst/>
            <a:gdLst/>
            <a:ahLst/>
            <a:cxnLst/>
            <a:rect l="l" t="t" r="r" b="b"/>
            <a:pathLst>
              <a:path w="3703320" h="91439">
                <a:moveTo>
                  <a:pt x="0" y="91439"/>
                </a:moveTo>
                <a:lnTo>
                  <a:pt x="3703320" y="91439"/>
                </a:lnTo>
                <a:lnTo>
                  <a:pt x="3703320" y="0"/>
                </a:lnTo>
                <a:lnTo>
                  <a:pt x="0" y="0"/>
                </a:lnTo>
                <a:lnTo>
                  <a:pt x="0" y="91439"/>
                </a:lnTo>
                <a:close/>
              </a:path>
            </a:pathLst>
          </a:custGeom>
          <a:solidFill>
            <a:srgbClr val="4590B8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1029" name="Holder 2"/>
          <p:cNvSpPr>
            <a:spLocks noGrp="1"/>
          </p:cNvSpPr>
          <p:nvPr>
            <p:ph type="title"/>
          </p:nvPr>
        </p:nvSpPr>
        <p:spPr bwMode="auto">
          <a:xfrm>
            <a:off x="660400" y="1233488"/>
            <a:ext cx="108712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030" name="Holder 3"/>
          <p:cNvSpPr>
            <a:spLocks noGrp="1"/>
          </p:cNvSpPr>
          <p:nvPr>
            <p:ph type="body" idx="1"/>
          </p:nvPr>
        </p:nvSpPr>
        <p:spPr bwMode="auto">
          <a:xfrm>
            <a:off x="609600" y="1577975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963" y="6378575"/>
            <a:ext cx="3902075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BD24D-0738-4246-B42B-6DB5E742EC61}" type="datetimeFigureOut">
              <a:rPr lang="en-US"/>
              <a:pPr>
                <a:defRPr/>
              </a:pPr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5F5380-59BA-4320-B70B-1697FF633C4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2" r:id="rId3"/>
    <p:sldLayoutId id="2147483655" r:id="rId4"/>
    <p:sldLayoutId id="2147483653" r:id="rId5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object 2"/>
          <p:cNvSpPr txBox="1">
            <a:spLocks noChangeArrowheads="1"/>
          </p:cNvSpPr>
          <p:nvPr/>
        </p:nvSpPr>
        <p:spPr bwMode="auto">
          <a:xfrm>
            <a:off x="479376" y="908720"/>
            <a:ext cx="11233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uk-UA" sz="3600" b="1" dirty="0">
                <a:solidFill>
                  <a:schemeClr val="tx2"/>
                </a:solidFill>
              </a:rPr>
              <a:t>ВИКОРИСТАННЯ СПЕЦІАЛЬНИХ ПСИХОЛОГІЧНИХ ЗНАНЬ ЩОДО ДІТЕЙ ЯК УЧАСНИКІВ ДОСУДОВОГО РОЗСЛІДУВАННЯ</a:t>
            </a:r>
          </a:p>
        </p:txBody>
      </p:sp>
      <p:sp>
        <p:nvSpPr>
          <p:cNvPr id="4" name="object 2"/>
          <p:cNvSpPr txBox="1"/>
          <p:nvPr/>
        </p:nvSpPr>
        <p:spPr>
          <a:xfrm>
            <a:off x="666750" y="3429000"/>
            <a:ext cx="5857875" cy="22860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tabLst>
                <a:tab pos="1668145" algn="l"/>
                <a:tab pos="3717290" algn="l"/>
                <a:tab pos="4823460" algn="l"/>
              </a:tabLst>
              <a:defRPr/>
            </a:pPr>
            <a:r>
              <a:rPr lang="uk-UA" sz="3600" dirty="0">
                <a:solidFill>
                  <a:srgbClr val="1A315F"/>
                </a:solidFill>
                <a:latin typeface="Arial"/>
                <a:cs typeface="Arial"/>
              </a:rPr>
              <a:t>Ефективна комунікація.</a:t>
            </a:r>
            <a:endParaRPr sz="3600" dirty="0">
              <a:latin typeface="Arial"/>
              <a:cs typeface="Arial"/>
            </a:endParaRPr>
          </a:p>
          <a:p>
            <a:pPr fontAlgn="auto">
              <a:lnSpc>
                <a:spcPts val="750"/>
              </a:lnSpc>
              <a:spcBef>
                <a:spcPts val="25"/>
              </a:spcBef>
              <a:spcAft>
                <a:spcPts val="0"/>
              </a:spcAft>
              <a:defRPr/>
            </a:pPr>
            <a:endParaRPr sz="750" dirty="0"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240" y="3284984"/>
            <a:ext cx="2950720" cy="295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2438" y="671513"/>
            <a:ext cx="10018712" cy="685800"/>
          </a:xfrm>
        </p:spPr>
        <p:txBody>
          <a:bodyPr/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5" name="Овал 4"/>
          <p:cNvSpPr/>
          <p:nvPr/>
        </p:nvSpPr>
        <p:spPr>
          <a:xfrm>
            <a:off x="11982450" y="87313"/>
            <a:ext cx="107950" cy="10795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2438" y="1422400"/>
            <a:ext cx="11331575" cy="524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96887" indent="-514350" algn="just" fontAlgn="auto">
              <a:spcAft>
                <a:spcPts val="0"/>
              </a:spcAft>
              <a:buFontTx/>
              <a:buAutoNum type="arabicParenR"/>
              <a:defRPr/>
            </a:pPr>
            <a:endParaRPr lang="uk-UA" sz="2800" b="1" dirty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1384" y="805302"/>
            <a:ext cx="110892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chemeClr val="tx2"/>
                </a:solidFill>
              </a:rPr>
              <a:t>Національна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err="1" smtClean="0">
                <a:solidFill>
                  <a:schemeClr val="tx2"/>
                </a:solidFill>
              </a:rPr>
              <a:t>стратегія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err="1">
                <a:solidFill>
                  <a:schemeClr val="tx2"/>
                </a:solidFill>
              </a:rPr>
              <a:t>реформування</a:t>
            </a:r>
            <a:r>
              <a:rPr lang="ru-RU" sz="3200" b="1" dirty="0">
                <a:solidFill>
                  <a:schemeClr val="tx2"/>
                </a:solidFill>
              </a:rPr>
              <a:t> </a:t>
            </a:r>
            <a:r>
              <a:rPr lang="ru-RU" sz="3200" b="1" dirty="0" err="1">
                <a:solidFill>
                  <a:schemeClr val="tx2"/>
                </a:solidFill>
              </a:rPr>
              <a:t>системи</a:t>
            </a:r>
            <a:r>
              <a:rPr lang="ru-RU" sz="3200" b="1" dirty="0">
                <a:solidFill>
                  <a:schemeClr val="tx2"/>
                </a:solidFill>
              </a:rPr>
              <a:t> </a:t>
            </a:r>
            <a:r>
              <a:rPr lang="ru-RU" sz="3200" b="1" dirty="0" err="1">
                <a:solidFill>
                  <a:schemeClr val="tx2"/>
                </a:solidFill>
              </a:rPr>
              <a:t>юстиції</a:t>
            </a:r>
            <a:r>
              <a:rPr lang="ru-RU" sz="3200" b="1" dirty="0">
                <a:solidFill>
                  <a:schemeClr val="tx2"/>
                </a:solidFill>
              </a:rPr>
              <a:t> </a:t>
            </a:r>
            <a:r>
              <a:rPr lang="ru-RU" sz="3200" b="1" dirty="0" err="1">
                <a:solidFill>
                  <a:schemeClr val="tx2"/>
                </a:solidFill>
              </a:rPr>
              <a:t>щодо</a:t>
            </a:r>
            <a:r>
              <a:rPr lang="ru-RU" sz="3200" b="1" dirty="0">
                <a:solidFill>
                  <a:schemeClr val="tx2"/>
                </a:solidFill>
              </a:rPr>
              <a:t> </a:t>
            </a:r>
            <a:r>
              <a:rPr lang="ru-RU" sz="3200" b="1" dirty="0" err="1">
                <a:solidFill>
                  <a:schemeClr val="tx2"/>
                </a:solidFill>
              </a:rPr>
              <a:t>дітей</a:t>
            </a:r>
            <a:r>
              <a:rPr lang="ru-RU" sz="3200" b="1" dirty="0">
                <a:solidFill>
                  <a:schemeClr val="tx2"/>
                </a:solidFill>
              </a:rPr>
              <a:t> на </a:t>
            </a:r>
            <a:r>
              <a:rPr lang="ru-RU" sz="3200" b="1" dirty="0" err="1">
                <a:solidFill>
                  <a:schemeClr val="tx2"/>
                </a:solidFill>
              </a:rPr>
              <a:t>період</a:t>
            </a:r>
            <a:r>
              <a:rPr lang="ru-RU" sz="3200" b="1" dirty="0">
                <a:solidFill>
                  <a:schemeClr val="tx2"/>
                </a:solidFill>
              </a:rPr>
              <a:t> до 2023 </a:t>
            </a:r>
            <a:r>
              <a:rPr lang="ru-RU" sz="3200" b="1" dirty="0" smtClean="0">
                <a:solidFill>
                  <a:schemeClr val="tx2"/>
                </a:solidFill>
              </a:rPr>
              <a:t>року</a:t>
            </a:r>
            <a:endParaRPr lang="uk-UA" sz="32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1384" y="2376507"/>
            <a:ext cx="110892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1D1D1B"/>
                </a:solidFill>
                <a:latin typeface="ProbaPro"/>
              </a:rPr>
              <a:t>	</a:t>
            </a:r>
            <a:r>
              <a:rPr lang="uk-U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Мета – запровадження 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ефективних механізмів у системі юстиції щодо дітей, спрямованих на посилення відповідальності держави та суспільства за їх розвиток, підвищення рівня соціального та правового захисту, зниження рівня злочинності, а також виправлення та соціальну реабілітацію неповнолітніх, які перебувають у конфлікті із законом.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264" y="4744588"/>
            <a:ext cx="3168352" cy="1853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Заголовок 1"/>
          <p:cNvSpPr>
            <a:spLocks noGrp="1"/>
          </p:cNvSpPr>
          <p:nvPr>
            <p:ph type="title"/>
          </p:nvPr>
        </p:nvSpPr>
        <p:spPr>
          <a:xfrm>
            <a:off x="452438" y="671512"/>
            <a:ext cx="11188178" cy="102929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 ВИКОРИСТАННЯ </a:t>
            </a:r>
            <a:r>
              <a:rPr lang="ru-RU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СПЕЦІАЛЬНИХ </a:t>
            </a:r>
            <a:r>
              <a:rPr lang="ru-RU"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ПСИХОЛОГІЧНИХ </a:t>
            </a:r>
            <a:r>
              <a:rPr lang="ru-RU" sz="3200" b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ЗНАНЬ: </a:t>
            </a:r>
            <a:endParaRPr lang="uk-UA" sz="3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982450" y="87313"/>
            <a:ext cx="107950" cy="10795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1" name="Объект 2"/>
          <p:cNvSpPr txBox="1">
            <a:spLocks/>
          </p:cNvSpPr>
          <p:nvPr/>
        </p:nvSpPr>
        <p:spPr bwMode="auto">
          <a:xfrm>
            <a:off x="452438" y="2276872"/>
            <a:ext cx="10733087" cy="415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uk-U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онсультація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uk-U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часть спеціаліста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3200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кспертиза </a:t>
            </a:r>
            <a:endParaRPr lang="uk-U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92" y="3889452"/>
            <a:ext cx="3816424" cy="2539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2438" y="671513"/>
            <a:ext cx="11260186" cy="685800"/>
          </a:xfrm>
        </p:spPr>
        <p:txBody>
          <a:bodyPr/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 </a:t>
            </a: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Умови ефективної взаємодії:</a:t>
            </a:r>
            <a:b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3200" b="1" dirty="0" smtClean="0">
              <a:solidFill>
                <a:schemeClr val="tx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982450" y="87313"/>
            <a:ext cx="107950" cy="10795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Объект 2"/>
          <p:cNvSpPr txBox="1">
            <a:spLocks/>
          </p:cNvSpPr>
          <p:nvPr/>
        </p:nvSpPr>
        <p:spPr bwMode="auto">
          <a:xfrm>
            <a:off x="452438" y="1422400"/>
            <a:ext cx="10733087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/>
              <a:t>урахування рівня розвитку та </a:t>
            </a:r>
            <a:r>
              <a:rPr lang="uk-UA" sz="2800" dirty="0" smtClean="0"/>
              <a:t>можливостей </a:t>
            </a:r>
            <a:r>
              <a:rPr lang="uk-UA" sz="2800" dirty="0"/>
              <a:t>дитини</a:t>
            </a:r>
            <a:r>
              <a:rPr lang="uk-UA" sz="2800" dirty="0" smtClean="0"/>
              <a:t>,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гнучкість,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об’єктивність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емпатія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позитивний </a:t>
            </a:r>
            <a:r>
              <a:rPr lang="uk-UA" sz="2800" dirty="0"/>
              <a:t>емоційний </a:t>
            </a:r>
            <a:r>
              <a:rPr lang="uk-UA" sz="2800" dirty="0" smtClean="0"/>
              <a:t>фон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створення </a:t>
            </a:r>
            <a:r>
              <a:rPr lang="uk-UA" sz="2800" dirty="0"/>
              <a:t>ситуації </a:t>
            </a:r>
            <a:r>
              <a:rPr lang="uk-UA" sz="2800" dirty="0" smtClean="0"/>
              <a:t>безпеки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безумовне прийняття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довіра </a:t>
            </a:r>
            <a:r>
              <a:rPr lang="uk-UA" sz="2800" dirty="0"/>
              <a:t>та </a:t>
            </a:r>
            <a:r>
              <a:rPr lang="uk-UA" sz="2800" dirty="0" smtClean="0"/>
              <a:t>відкритість</a:t>
            </a:r>
            <a:endParaRPr lang="uk-UA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6474" y="3861047"/>
            <a:ext cx="3816424" cy="2568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2438" y="671513"/>
            <a:ext cx="10018712" cy="685800"/>
          </a:xfrm>
        </p:spPr>
        <p:txBody>
          <a:bodyPr/>
          <a:lstStyle/>
          <a:p>
            <a:r>
              <a:rPr lang="uk-UA" sz="3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Участь психолога:</a:t>
            </a:r>
          </a:p>
        </p:txBody>
      </p:sp>
      <p:sp>
        <p:nvSpPr>
          <p:cNvPr id="5" name="Овал 4"/>
          <p:cNvSpPr/>
          <p:nvPr/>
        </p:nvSpPr>
        <p:spPr>
          <a:xfrm>
            <a:off x="11982450" y="87313"/>
            <a:ext cx="107950" cy="10795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Объект 2"/>
          <p:cNvSpPr txBox="1">
            <a:spLocks/>
          </p:cNvSpPr>
          <p:nvPr/>
        </p:nvSpPr>
        <p:spPr bwMode="auto">
          <a:xfrm>
            <a:off x="452438" y="1556792"/>
            <a:ext cx="11260186" cy="487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/>
              <a:t>допомагає слідчому (суду) отримати, правильно зафіксувати і оцінити </a:t>
            </a:r>
            <a:r>
              <a:rPr lang="uk-UA" sz="2800" dirty="0" smtClean="0"/>
              <a:t>інформацію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визначає </a:t>
            </a:r>
            <a:r>
              <a:rPr lang="uk-UA" sz="2800" dirty="0"/>
              <a:t>коло додаткових запитань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створює оптимальні </a:t>
            </a:r>
            <a:r>
              <a:rPr lang="uk-UA" sz="2800" dirty="0"/>
              <a:t>умови </a:t>
            </a:r>
            <a:r>
              <a:rPr lang="uk-UA" sz="2800" dirty="0" smtClean="0"/>
              <a:t>допиту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/>
              <a:t>ф</a:t>
            </a:r>
            <a:r>
              <a:rPr lang="uk-UA" sz="2800" dirty="0" smtClean="0"/>
              <a:t>ормує та підтримує належну мотивацію </a:t>
            </a:r>
            <a:r>
              <a:rPr lang="uk-UA" sz="2800" dirty="0"/>
              <a:t>дитини до співпраці</a:t>
            </a:r>
            <a:endParaRPr lang="uk-UA" sz="2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проводить психологічну оцінку </a:t>
            </a:r>
            <a:r>
              <a:rPr lang="uk-UA" sz="2800" dirty="0"/>
              <a:t>валідності показань </a:t>
            </a:r>
            <a:r>
              <a:rPr lang="uk-UA" sz="2800" dirty="0" smtClean="0"/>
              <a:t>під </a:t>
            </a:r>
            <a:r>
              <a:rPr lang="uk-UA" sz="2800" dirty="0"/>
              <a:t>час </a:t>
            </a:r>
            <a:r>
              <a:rPr lang="uk-UA" sz="2800" dirty="0" smtClean="0"/>
              <a:t>допиту </a:t>
            </a:r>
            <a:r>
              <a:rPr lang="uk-UA" sz="2800" dirty="0"/>
              <a:t>і при використанні методики «Зелена кімната</a:t>
            </a:r>
            <a:r>
              <a:rPr lang="uk-UA" sz="2800" dirty="0" smtClean="0"/>
              <a:t>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uk-UA" sz="2800" b="1" dirty="0">
              <a:latin typeface="Calibri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0216" y="4614308"/>
            <a:ext cx="3698792" cy="1815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2438" y="671513"/>
            <a:ext cx="11260186" cy="685800"/>
          </a:xfrm>
        </p:spPr>
        <p:txBody>
          <a:bodyPr/>
          <a:lstStyle/>
          <a:p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Приклади </a:t>
            </a:r>
            <a:r>
              <a:rPr lang="uk-UA" sz="3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питань до експерта:</a:t>
            </a:r>
          </a:p>
        </p:txBody>
      </p:sp>
      <p:sp>
        <p:nvSpPr>
          <p:cNvPr id="5" name="Овал 4"/>
          <p:cNvSpPr/>
          <p:nvPr/>
        </p:nvSpPr>
        <p:spPr>
          <a:xfrm>
            <a:off x="11982450" y="87313"/>
            <a:ext cx="107950" cy="10795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Объект 2"/>
          <p:cNvSpPr txBox="1">
            <a:spLocks/>
          </p:cNvSpPr>
          <p:nvPr/>
        </p:nvSpPr>
        <p:spPr bwMode="auto">
          <a:xfrm>
            <a:off x="452438" y="1357313"/>
            <a:ext cx="11260186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/>
              <a:t>Яким є </a:t>
            </a:r>
            <a:r>
              <a:rPr lang="uk-UA" sz="2800" dirty="0" smtClean="0"/>
              <a:t>інтелектуальний </a:t>
            </a:r>
            <a:r>
              <a:rPr lang="uk-UA" sz="2800" dirty="0"/>
              <a:t>розвиток дитини-свідка? </a:t>
            </a:r>
            <a:endParaRPr lang="uk-UA" sz="2800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 smtClean="0"/>
              <a:t>Якими </a:t>
            </a:r>
            <a:r>
              <a:rPr lang="uk-UA" sz="2800" dirty="0"/>
              <a:t>є особливості дитини-свідка чи жертви у сфері </a:t>
            </a:r>
            <a:r>
              <a:rPr lang="uk-UA" sz="2800" dirty="0" smtClean="0"/>
              <a:t>сприйняття</a:t>
            </a:r>
            <a:r>
              <a:rPr lang="uk-UA" sz="2800" dirty="0"/>
              <a:t>, запам’ятовування та відтворювання </a:t>
            </a:r>
            <a:r>
              <a:rPr lang="uk-UA" sz="2800" dirty="0" smtClean="0"/>
              <a:t>сприйнятої інформації?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 smtClean="0"/>
              <a:t>Які </a:t>
            </a:r>
            <a:r>
              <a:rPr lang="uk-UA" sz="2800" dirty="0"/>
              <a:t>риси є помітними у </a:t>
            </a:r>
            <a:r>
              <a:rPr lang="uk-UA" sz="2800" dirty="0" smtClean="0"/>
              <a:t>соціально-емоційному </a:t>
            </a:r>
            <a:r>
              <a:rPr lang="uk-UA" sz="2800" dirty="0"/>
              <a:t>розвитку дитини, </a:t>
            </a:r>
            <a:r>
              <a:rPr lang="uk-UA" sz="2800" dirty="0" smtClean="0"/>
              <a:t>якої </a:t>
            </a:r>
            <a:r>
              <a:rPr lang="uk-UA" sz="2800" dirty="0"/>
              <a:t>стосується висновок, а також як вони впливають на зміст і форму показань</a:t>
            </a:r>
            <a:r>
              <a:rPr lang="uk-UA" sz="2800" dirty="0" smtClean="0"/>
              <a:t>?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 smtClean="0"/>
              <a:t>Якими </a:t>
            </a:r>
            <a:r>
              <a:rPr lang="uk-UA" sz="2800" dirty="0"/>
              <a:t>є відносини дитини з іншими особами та ставлення дитини до них – підозрюваного/обвинуваченого, </a:t>
            </a:r>
            <a:r>
              <a:rPr lang="uk-UA" sz="2800" dirty="0" smtClean="0"/>
              <a:t>потерпілої </a:t>
            </a:r>
            <a:r>
              <a:rPr lang="uk-UA" sz="2800" dirty="0"/>
              <a:t>особи, інших свідків</a:t>
            </a:r>
            <a:r>
              <a:rPr lang="uk-UA" sz="2800" dirty="0" smtClean="0"/>
              <a:t>?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 smtClean="0"/>
              <a:t>Чи </a:t>
            </a:r>
            <a:r>
              <a:rPr lang="uk-UA" sz="2800" dirty="0"/>
              <a:t>схильна дитина до брехні, фантазування</a:t>
            </a:r>
            <a:r>
              <a:rPr lang="uk-UA" sz="2800" dirty="0" smtClean="0"/>
              <a:t>?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uk-UA" sz="2800" dirty="0" smtClean="0"/>
              <a:t>Чи </a:t>
            </a:r>
            <a:r>
              <a:rPr lang="uk-UA" sz="2800" dirty="0"/>
              <a:t>легко дитина піддається впливу інших осіб?</a:t>
            </a:r>
            <a:endParaRPr lang="uk-UA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2438" y="671513"/>
            <a:ext cx="10018712" cy="685800"/>
          </a:xfrm>
        </p:spPr>
        <p:txBody>
          <a:bodyPr/>
          <a:lstStyle/>
          <a:p>
            <a:endParaRPr lang="uk-UA" sz="3200" b="1" dirty="0" smtClean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982450" y="87313"/>
            <a:ext cx="107950" cy="10795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1" name="Объект 2"/>
          <p:cNvSpPr txBox="1">
            <a:spLocks/>
          </p:cNvSpPr>
          <p:nvPr/>
        </p:nvSpPr>
        <p:spPr bwMode="auto">
          <a:xfrm>
            <a:off x="452438" y="1422400"/>
            <a:ext cx="1111617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952500" lvl="1" indent="-514350" algn="just">
              <a:buFont typeface="Wingdings" panose="05000000000000000000" pitchFamily="2" charset="2"/>
              <a:buChar char="§"/>
            </a:pPr>
            <a:r>
              <a:rPr lang="uk-UA" sz="2800" dirty="0" smtClean="0"/>
              <a:t>можливість участі малолітнього свідка у подальших процесуальних діях; </a:t>
            </a:r>
          </a:p>
          <a:p>
            <a:pPr marL="952500" lvl="1" indent="-514350" algn="just">
              <a:buFont typeface="Wingdings" panose="05000000000000000000" pitchFamily="2" charset="2"/>
              <a:buChar char="§"/>
            </a:pPr>
            <a:r>
              <a:rPr lang="uk-UA" sz="2800" dirty="0" smtClean="0"/>
              <a:t>місце та час проведення такої можливої процесуальної дії; особи, присутні під час проведення процесуальних дій;</a:t>
            </a:r>
          </a:p>
          <a:p>
            <a:pPr marL="952500" lvl="1" indent="-514350" algn="just">
              <a:buFont typeface="Wingdings" panose="05000000000000000000" pitchFamily="2" charset="2"/>
              <a:buChar char="§"/>
            </a:pPr>
            <a:r>
              <a:rPr lang="uk-UA" sz="2800" dirty="0" smtClean="0"/>
              <a:t>присутність обвинуваченого під час процесуальної дії за участі дитини; </a:t>
            </a:r>
          </a:p>
          <a:p>
            <a:pPr marL="952500" lvl="1" indent="-514350" algn="just">
              <a:buFont typeface="Wingdings" panose="05000000000000000000" pitchFamily="2" charset="2"/>
              <a:buChar char="§"/>
            </a:pPr>
            <a:r>
              <a:rPr lang="uk-UA" sz="2800" dirty="0" smtClean="0"/>
              <a:t>присутність батьків, опікунів або інших осіб, близьких дитині, під час передбачуваних процесуальних дій;</a:t>
            </a:r>
          </a:p>
          <a:p>
            <a:pPr marL="952500" lvl="1" indent="-514350" algn="just">
              <a:buFont typeface="Wingdings" panose="05000000000000000000" pitchFamily="2" charset="2"/>
              <a:buChar char="§"/>
            </a:pPr>
            <a:r>
              <a:rPr lang="uk-UA" sz="2800" dirty="0"/>
              <a:t>оцінка наслідків </a:t>
            </a:r>
            <a:r>
              <a:rPr lang="uk-UA" sz="2800" dirty="0" smtClean="0"/>
              <a:t>травми.</a:t>
            </a:r>
            <a:endParaRPr lang="uk-UA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392" y="980728"/>
            <a:ext cx="1094521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Експертиза </a:t>
            </a:r>
            <a:r>
              <a:rPr lang="uk-UA" sz="2800" b="1" dirty="0">
                <a:solidFill>
                  <a:schemeClr val="tx2"/>
                </a:solidFill>
              </a:rPr>
              <a:t>здатності </a:t>
            </a:r>
            <a:r>
              <a:rPr lang="uk-UA" sz="2800" b="1" dirty="0" smtClean="0">
                <a:solidFill>
                  <a:schemeClr val="tx2"/>
                </a:solidFill>
              </a:rPr>
              <a:t>дитини</a:t>
            </a:r>
            <a:r>
              <a:rPr lang="uk-UA" sz="2800" b="1" dirty="0">
                <a:solidFill>
                  <a:schemeClr val="tx2"/>
                </a:solidFill>
              </a:rPr>
              <a:t>, потерпілої від </a:t>
            </a:r>
            <a:r>
              <a:rPr lang="uk-UA" sz="2800" b="1" dirty="0" smtClean="0">
                <a:solidFill>
                  <a:schemeClr val="tx2"/>
                </a:solidFill>
              </a:rPr>
              <a:t>злочинів проти статевої свободи та статевої недоторканості, </a:t>
            </a:r>
            <a:r>
              <a:rPr lang="uk-UA" sz="2800" b="1" dirty="0">
                <a:solidFill>
                  <a:schemeClr val="tx2"/>
                </a:solidFill>
              </a:rPr>
              <a:t>розуміти характер і значення </a:t>
            </a:r>
            <a:r>
              <a:rPr lang="uk-UA" sz="2800" b="1" dirty="0" err="1">
                <a:solidFill>
                  <a:schemeClr val="tx2"/>
                </a:solidFill>
              </a:rPr>
              <a:t>скоюваних</a:t>
            </a:r>
            <a:r>
              <a:rPr lang="uk-UA" sz="2800" b="1" dirty="0">
                <a:solidFill>
                  <a:schemeClr val="tx2"/>
                </a:solidFill>
              </a:rPr>
              <a:t> з нею дій та здійснювати </a:t>
            </a:r>
            <a:r>
              <a:rPr lang="uk-UA" sz="2800" b="1" dirty="0" smtClean="0">
                <a:solidFill>
                  <a:schemeClr val="tx2"/>
                </a:solidFill>
              </a:rPr>
              <a:t>опір</a:t>
            </a:r>
          </a:p>
          <a:p>
            <a:endParaRPr lang="uk-UA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/>
              <a:t>Чи здатна </a:t>
            </a:r>
            <a:r>
              <a:rPr lang="uk-UA" sz="2800" dirty="0" err="1"/>
              <a:t>підекспертна</a:t>
            </a:r>
            <a:r>
              <a:rPr lang="uk-UA" sz="2800" dirty="0"/>
              <a:t> особа, виходячи з рівня її розумового розвитку, індивідуально-психологічних особливостей і емоційного стану, правильно розуміти характер та значення </a:t>
            </a:r>
            <a:r>
              <a:rPr lang="uk-UA" sz="2800" dirty="0" err="1"/>
              <a:t>скоюваних</a:t>
            </a:r>
            <a:r>
              <a:rPr lang="uk-UA" sz="2800" dirty="0"/>
              <a:t> з нею дій? </a:t>
            </a:r>
            <a:endParaRPr lang="uk-UA" sz="2800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 smtClean="0"/>
              <a:t>Чи </a:t>
            </a:r>
            <a:r>
              <a:rPr lang="uk-UA" sz="2800" dirty="0"/>
              <a:t>здатна </a:t>
            </a:r>
            <a:r>
              <a:rPr lang="uk-UA" sz="2800" dirty="0" err="1"/>
              <a:t>підекспертна</a:t>
            </a:r>
            <a:r>
              <a:rPr lang="uk-UA" sz="2800" dirty="0"/>
              <a:t> особа, виходячи з рівня її розумового розвитку, індивідуально-психологічних особливостей і емоційного стану, здійснювати опір?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66909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384" y="764704"/>
            <a:ext cx="110892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uk-UA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Відсутність </a:t>
            </a: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неповнолітніх потерпілих </a:t>
            </a:r>
            <a:r>
              <a:rPr lang="uk-UA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адекватних </a:t>
            </a: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уявлень про статеве життя </a:t>
            </a:r>
            <a:r>
              <a:rPr lang="uk-UA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одна </a:t>
            </a: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 діагностичних ознак </a:t>
            </a:r>
            <a:r>
              <a:rPr lang="uk-UA" sz="28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нездатності правильно розуміти характер і значення скоєних з ними дій</a:t>
            </a:r>
            <a:r>
              <a:rPr lang="uk-UA" sz="2800" dirty="0" smtClean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uk-U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uk-UA" sz="2800" dirty="0"/>
              <a:t>	</a:t>
            </a:r>
            <a:r>
              <a:rPr lang="uk-UA" sz="2800" dirty="0" smtClean="0"/>
              <a:t>Людина</a:t>
            </a:r>
            <a:r>
              <a:rPr lang="uk-UA" sz="2800" dirty="0"/>
              <a:t>, яка суб’єктивно не сприймає небезпеку, що загрожує її життю, здоров’ю або гідності, коли вона реально існує, </a:t>
            </a:r>
            <a:r>
              <a:rPr lang="uk-UA" sz="2800" dirty="0" smtClean="0"/>
              <a:t>перебуває </a:t>
            </a:r>
            <a:r>
              <a:rPr lang="uk-UA" sz="2800" dirty="0"/>
              <a:t>в</a:t>
            </a:r>
            <a:r>
              <a:rPr lang="uk-UA" sz="2800" b="1" dirty="0"/>
              <a:t> </a:t>
            </a:r>
            <a:r>
              <a:rPr lang="uk-UA" sz="2800" b="1" dirty="0">
                <a:solidFill>
                  <a:schemeClr val="tx2"/>
                </a:solidFill>
              </a:rPr>
              <a:t>безпорадному стані</a:t>
            </a:r>
            <a:r>
              <a:rPr lang="uk-UA" sz="2800" dirty="0">
                <a:solidFill>
                  <a:schemeClr val="tx2"/>
                </a:solidFill>
              </a:rPr>
              <a:t>.</a:t>
            </a:r>
          </a:p>
          <a:p>
            <a:endParaRPr lang="uk-UA" sz="28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555" y="4869160"/>
            <a:ext cx="3765061" cy="148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3667</TotalTime>
  <Words>330</Words>
  <Application>Microsoft Office PowerPoint</Application>
  <PresentationFormat>Широкоэкранный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ProbaPro</vt:lpstr>
      <vt:lpstr>Times New Roman</vt:lpstr>
      <vt:lpstr>Wingdings</vt:lpstr>
      <vt:lpstr>Office Theme</vt:lpstr>
      <vt:lpstr>Презентация PowerPoint</vt:lpstr>
      <vt:lpstr> </vt:lpstr>
      <vt:lpstr>ФОРМИ ВИКОРИСТАННЯ СПЕЦІАЛЬНИХ ПСИХОЛОГІЧНИХ ЗНАНЬ: </vt:lpstr>
      <vt:lpstr> Умови ефективної взаємодії: </vt:lpstr>
      <vt:lpstr>Участь психолога:</vt:lpstr>
      <vt:lpstr>Приклади питань до експерта: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Новели закону україни про національну поліцію</dc:title>
  <dc:creator>Учетная запись Майкрософт</dc:creator>
  <cp:lastModifiedBy>Toshiba</cp:lastModifiedBy>
  <cp:revision>291</cp:revision>
  <dcterms:created xsi:type="dcterms:W3CDTF">2015-11-13T16:06:42Z</dcterms:created>
  <dcterms:modified xsi:type="dcterms:W3CDTF">2020-06-17T17:25:11Z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2015-10-31T00:00:00Z</vt:filetime>
  </property>
  <property fmtid="{D5CDD505-2E9C-101B-9397-08002B2CF9AE}" pid="3" name="LastSaved">
    <vt:filetime>2015-11-13T00:00:00Z</vt:filetime>
  </property>
</Properties>
</file>